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330" r:id="rId2"/>
    <p:sldId id="309" r:id="rId3"/>
    <p:sldId id="310" r:id="rId4"/>
    <p:sldId id="327" r:id="rId5"/>
    <p:sldId id="329" r:id="rId6"/>
    <p:sldId id="257" r:id="rId7"/>
    <p:sldId id="331" r:id="rId8"/>
    <p:sldId id="334" r:id="rId9"/>
    <p:sldId id="333" r:id="rId10"/>
    <p:sldId id="332" r:id="rId11"/>
    <p:sldId id="25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89" d="100"/>
          <a:sy n="89" d="100"/>
        </p:scale>
        <p:origin x="80"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3.png>
</file>

<file path=ppt/media/image4.sv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656414-727A-4D8E-BA94-00AD8C6E79FE}" type="datetimeFigureOut">
              <a:rPr lang="en-US" smtClean="0"/>
              <a:t>8/4/2023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E83B35-F038-4AF8-B7F2-094A94B65F46}" type="slidenum">
              <a:rPr lang="en-US" smtClean="0"/>
              <a:t>‹#›</a:t>
            </a:fld>
            <a:endParaRPr lang="en-US"/>
          </a:p>
        </p:txBody>
      </p:sp>
    </p:spTree>
    <p:extLst>
      <p:ext uri="{BB962C8B-B14F-4D97-AF65-F5344CB8AC3E}">
        <p14:creationId xmlns:p14="http://schemas.microsoft.com/office/powerpoint/2010/main" val="4284610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Mention the caveat that I don’t have all the answers today. We are actively working on this, We will be publishing factsheets on virtual fencing through Cooperative Extension in the next couple months.</a:t>
            </a:r>
          </a:p>
        </p:txBody>
      </p:sp>
      <p:sp>
        <p:nvSpPr>
          <p:cNvPr id="4" name="Slide Number Placeholder 3"/>
          <p:cNvSpPr>
            <a:spLocks noGrp="1"/>
          </p:cNvSpPr>
          <p:nvPr>
            <p:ph type="sldNum" sz="quarter" idx="5"/>
          </p:nvPr>
        </p:nvSpPr>
        <p:spPr/>
        <p:txBody>
          <a:bodyPr/>
          <a:lstStyle/>
          <a:p>
            <a:fld id="{10CA3F6E-341F-4D3D-B901-1FA0E075176F}" type="slidenum">
              <a:rPr lang="en-US" smtClean="0"/>
              <a:t>1</a:t>
            </a:fld>
            <a:endParaRPr lang="en-US"/>
          </a:p>
        </p:txBody>
      </p:sp>
    </p:spTree>
    <p:extLst>
      <p:ext uri="{BB962C8B-B14F-4D97-AF65-F5344CB8AC3E}">
        <p14:creationId xmlns:p14="http://schemas.microsoft.com/office/powerpoint/2010/main" val="1616350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Virtual fences are polygons whose boundaries are defined by geographic coordinates, similar to an ArcGIS shapefile.</a:t>
            </a:r>
          </a:p>
        </p:txBody>
      </p:sp>
      <p:sp>
        <p:nvSpPr>
          <p:cNvPr id="4" name="Slide Number Placeholder 3"/>
          <p:cNvSpPr>
            <a:spLocks noGrp="1"/>
          </p:cNvSpPr>
          <p:nvPr>
            <p:ph type="sldNum" sz="quarter" idx="5"/>
          </p:nvPr>
        </p:nvSpPr>
        <p:spPr/>
        <p:txBody>
          <a:bodyPr/>
          <a:lstStyle/>
          <a:p>
            <a:fld id="{10CA3F6E-341F-4D3D-B901-1FA0E075176F}" type="slidenum">
              <a:rPr lang="en-US" smtClean="0"/>
              <a:t>2</a:t>
            </a:fld>
            <a:endParaRPr lang="en-US"/>
          </a:p>
        </p:txBody>
      </p:sp>
    </p:spTree>
    <p:extLst>
      <p:ext uri="{BB962C8B-B14F-4D97-AF65-F5344CB8AC3E}">
        <p14:creationId xmlns:p14="http://schemas.microsoft.com/office/powerpoint/2010/main" val="3660898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CA3F6E-341F-4D3D-B901-1FA0E075176F}" type="slidenum">
              <a:rPr lang="en-US" smtClean="0"/>
              <a:t>3</a:t>
            </a:fld>
            <a:endParaRPr lang="en-US"/>
          </a:p>
        </p:txBody>
      </p:sp>
    </p:spTree>
    <p:extLst>
      <p:ext uri="{BB962C8B-B14F-4D97-AF65-F5344CB8AC3E}">
        <p14:creationId xmlns:p14="http://schemas.microsoft.com/office/powerpoint/2010/main" val="40528832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just how the Vence brand of collars work. Other manufacturers </a:t>
            </a:r>
          </a:p>
        </p:txBody>
      </p:sp>
      <p:sp>
        <p:nvSpPr>
          <p:cNvPr id="4" name="Slide Number Placeholder 3"/>
          <p:cNvSpPr>
            <a:spLocks noGrp="1"/>
          </p:cNvSpPr>
          <p:nvPr>
            <p:ph type="sldNum" sz="quarter" idx="5"/>
          </p:nvPr>
        </p:nvSpPr>
        <p:spPr/>
        <p:txBody>
          <a:bodyPr/>
          <a:lstStyle/>
          <a:p>
            <a:fld id="{10CA3F6E-341F-4D3D-B901-1FA0E075176F}" type="slidenum">
              <a:rPr lang="en-US" smtClean="0"/>
              <a:t>4</a:t>
            </a:fld>
            <a:endParaRPr lang="en-US"/>
          </a:p>
        </p:txBody>
      </p:sp>
    </p:spTree>
    <p:extLst>
      <p:ext uri="{BB962C8B-B14F-4D97-AF65-F5344CB8AC3E}">
        <p14:creationId xmlns:p14="http://schemas.microsoft.com/office/powerpoint/2010/main" val="8165277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46CFC-A30A-84B5-7CA8-9D82315B541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FA85F03-F43A-BBA1-91FC-809B4A445C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0B2081-0E9C-22DC-83B1-D97FDD11EB43}"/>
              </a:ext>
            </a:extLst>
          </p:cNvPr>
          <p:cNvSpPr>
            <a:spLocks noGrp="1"/>
          </p:cNvSpPr>
          <p:nvPr>
            <p:ph type="dt" sz="half" idx="10"/>
          </p:nvPr>
        </p:nvSpPr>
        <p:spPr/>
        <p:txBody>
          <a:bodyPr/>
          <a:lstStyle/>
          <a:p>
            <a:fld id="{624AE94D-7E27-4072-8469-AC13F531F956}" type="datetimeFigureOut">
              <a:rPr lang="en-US" smtClean="0"/>
              <a:t>8/4/2023</a:t>
            </a:fld>
            <a:endParaRPr lang="en-US"/>
          </a:p>
        </p:txBody>
      </p:sp>
      <p:sp>
        <p:nvSpPr>
          <p:cNvPr id="5" name="Footer Placeholder 4">
            <a:extLst>
              <a:ext uri="{FF2B5EF4-FFF2-40B4-BE49-F238E27FC236}">
                <a16:creationId xmlns:a16="http://schemas.microsoft.com/office/drawing/2014/main" id="{3B9511A2-6CB0-F713-8116-47E21721E8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5EA479-4E8C-D0A1-586C-FFC9C227FC9F}"/>
              </a:ext>
            </a:extLst>
          </p:cNvPr>
          <p:cNvSpPr>
            <a:spLocks noGrp="1"/>
          </p:cNvSpPr>
          <p:nvPr>
            <p:ph type="sldNum" sz="quarter" idx="12"/>
          </p:nvPr>
        </p:nvSpPr>
        <p:spPr/>
        <p:txBody>
          <a:bodyPr/>
          <a:lstStyle/>
          <a:p>
            <a:fld id="{B93984A6-6453-41B2-BAB3-5E996D0FBA76}" type="slidenum">
              <a:rPr lang="en-US" smtClean="0"/>
              <a:t>‹#›</a:t>
            </a:fld>
            <a:endParaRPr lang="en-US"/>
          </a:p>
        </p:txBody>
      </p:sp>
    </p:spTree>
    <p:extLst>
      <p:ext uri="{BB962C8B-B14F-4D97-AF65-F5344CB8AC3E}">
        <p14:creationId xmlns:p14="http://schemas.microsoft.com/office/powerpoint/2010/main" val="736923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142B8-20CB-6E78-BF69-B89A30CC08F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CA5519-1845-2C35-1823-466AA04420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35810F-E7F4-B9F4-2BD2-CE0748AD9B5B}"/>
              </a:ext>
            </a:extLst>
          </p:cNvPr>
          <p:cNvSpPr>
            <a:spLocks noGrp="1"/>
          </p:cNvSpPr>
          <p:nvPr>
            <p:ph type="dt" sz="half" idx="10"/>
          </p:nvPr>
        </p:nvSpPr>
        <p:spPr/>
        <p:txBody>
          <a:bodyPr/>
          <a:lstStyle/>
          <a:p>
            <a:fld id="{624AE94D-7E27-4072-8469-AC13F531F956}" type="datetimeFigureOut">
              <a:rPr lang="en-US" smtClean="0"/>
              <a:t>8/4/2023</a:t>
            </a:fld>
            <a:endParaRPr lang="en-US"/>
          </a:p>
        </p:txBody>
      </p:sp>
      <p:sp>
        <p:nvSpPr>
          <p:cNvPr id="5" name="Footer Placeholder 4">
            <a:extLst>
              <a:ext uri="{FF2B5EF4-FFF2-40B4-BE49-F238E27FC236}">
                <a16:creationId xmlns:a16="http://schemas.microsoft.com/office/drawing/2014/main" id="{CE9D86E5-44AF-84E1-D08C-AAAF036B08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9F3481-97A6-650D-47EB-30F6716F0DA3}"/>
              </a:ext>
            </a:extLst>
          </p:cNvPr>
          <p:cNvSpPr>
            <a:spLocks noGrp="1"/>
          </p:cNvSpPr>
          <p:nvPr>
            <p:ph type="sldNum" sz="quarter" idx="12"/>
          </p:nvPr>
        </p:nvSpPr>
        <p:spPr/>
        <p:txBody>
          <a:bodyPr/>
          <a:lstStyle/>
          <a:p>
            <a:fld id="{B93984A6-6453-41B2-BAB3-5E996D0FBA76}" type="slidenum">
              <a:rPr lang="en-US" smtClean="0"/>
              <a:t>‹#›</a:t>
            </a:fld>
            <a:endParaRPr lang="en-US"/>
          </a:p>
        </p:txBody>
      </p:sp>
    </p:spTree>
    <p:extLst>
      <p:ext uri="{BB962C8B-B14F-4D97-AF65-F5344CB8AC3E}">
        <p14:creationId xmlns:p14="http://schemas.microsoft.com/office/powerpoint/2010/main" val="3449296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4F7EB09-4D8D-713C-EAF6-7AD0C16F3E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93FC5D0-CA4C-367E-3FFF-B0D93C4E39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C432C9-D2C8-E98E-333F-48D99D4C7143}"/>
              </a:ext>
            </a:extLst>
          </p:cNvPr>
          <p:cNvSpPr>
            <a:spLocks noGrp="1"/>
          </p:cNvSpPr>
          <p:nvPr>
            <p:ph type="dt" sz="half" idx="10"/>
          </p:nvPr>
        </p:nvSpPr>
        <p:spPr/>
        <p:txBody>
          <a:bodyPr/>
          <a:lstStyle/>
          <a:p>
            <a:fld id="{624AE94D-7E27-4072-8469-AC13F531F956}" type="datetimeFigureOut">
              <a:rPr lang="en-US" smtClean="0"/>
              <a:t>8/4/2023</a:t>
            </a:fld>
            <a:endParaRPr lang="en-US"/>
          </a:p>
        </p:txBody>
      </p:sp>
      <p:sp>
        <p:nvSpPr>
          <p:cNvPr id="5" name="Footer Placeholder 4">
            <a:extLst>
              <a:ext uri="{FF2B5EF4-FFF2-40B4-BE49-F238E27FC236}">
                <a16:creationId xmlns:a16="http://schemas.microsoft.com/office/drawing/2014/main" id="{A440830A-B875-E720-84E9-1688508FAB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88D911-6621-A89E-1549-E97EF516F6F5}"/>
              </a:ext>
            </a:extLst>
          </p:cNvPr>
          <p:cNvSpPr>
            <a:spLocks noGrp="1"/>
          </p:cNvSpPr>
          <p:nvPr>
            <p:ph type="sldNum" sz="quarter" idx="12"/>
          </p:nvPr>
        </p:nvSpPr>
        <p:spPr/>
        <p:txBody>
          <a:bodyPr/>
          <a:lstStyle/>
          <a:p>
            <a:fld id="{B93984A6-6453-41B2-BAB3-5E996D0FBA76}" type="slidenum">
              <a:rPr lang="en-US" smtClean="0"/>
              <a:t>‹#›</a:t>
            </a:fld>
            <a:endParaRPr lang="en-US"/>
          </a:p>
        </p:txBody>
      </p:sp>
    </p:spTree>
    <p:extLst>
      <p:ext uri="{BB962C8B-B14F-4D97-AF65-F5344CB8AC3E}">
        <p14:creationId xmlns:p14="http://schemas.microsoft.com/office/powerpoint/2010/main" val="1982346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EA7E5-CBA4-AA30-19B6-F0F6BA8305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BF03CF-997A-0F74-63BB-6465F6AEE1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DA3346-1FE6-1A40-FBBE-6746A98C83FB}"/>
              </a:ext>
            </a:extLst>
          </p:cNvPr>
          <p:cNvSpPr>
            <a:spLocks noGrp="1"/>
          </p:cNvSpPr>
          <p:nvPr>
            <p:ph type="dt" sz="half" idx="10"/>
          </p:nvPr>
        </p:nvSpPr>
        <p:spPr/>
        <p:txBody>
          <a:bodyPr/>
          <a:lstStyle/>
          <a:p>
            <a:fld id="{624AE94D-7E27-4072-8469-AC13F531F956}" type="datetimeFigureOut">
              <a:rPr lang="en-US" smtClean="0"/>
              <a:t>8/4/2023</a:t>
            </a:fld>
            <a:endParaRPr lang="en-US"/>
          </a:p>
        </p:txBody>
      </p:sp>
      <p:sp>
        <p:nvSpPr>
          <p:cNvPr id="5" name="Footer Placeholder 4">
            <a:extLst>
              <a:ext uri="{FF2B5EF4-FFF2-40B4-BE49-F238E27FC236}">
                <a16:creationId xmlns:a16="http://schemas.microsoft.com/office/drawing/2014/main" id="{724C5628-6FE3-7AF2-A41C-E15717ACAD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170003-7D2E-9E72-3043-94B740D47620}"/>
              </a:ext>
            </a:extLst>
          </p:cNvPr>
          <p:cNvSpPr>
            <a:spLocks noGrp="1"/>
          </p:cNvSpPr>
          <p:nvPr>
            <p:ph type="sldNum" sz="quarter" idx="12"/>
          </p:nvPr>
        </p:nvSpPr>
        <p:spPr/>
        <p:txBody>
          <a:bodyPr/>
          <a:lstStyle/>
          <a:p>
            <a:fld id="{B93984A6-6453-41B2-BAB3-5E996D0FBA76}" type="slidenum">
              <a:rPr lang="en-US" smtClean="0"/>
              <a:t>‹#›</a:t>
            </a:fld>
            <a:endParaRPr lang="en-US"/>
          </a:p>
        </p:txBody>
      </p:sp>
    </p:spTree>
    <p:extLst>
      <p:ext uri="{BB962C8B-B14F-4D97-AF65-F5344CB8AC3E}">
        <p14:creationId xmlns:p14="http://schemas.microsoft.com/office/powerpoint/2010/main" val="8245482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A5BBC-6031-C1C0-6489-33578731A14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B1AF1E4-1E1E-81EF-9133-C82980BFD0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B6D9D1-3DEB-5885-40F0-F0202A638555}"/>
              </a:ext>
            </a:extLst>
          </p:cNvPr>
          <p:cNvSpPr>
            <a:spLocks noGrp="1"/>
          </p:cNvSpPr>
          <p:nvPr>
            <p:ph type="dt" sz="half" idx="10"/>
          </p:nvPr>
        </p:nvSpPr>
        <p:spPr/>
        <p:txBody>
          <a:bodyPr/>
          <a:lstStyle/>
          <a:p>
            <a:fld id="{624AE94D-7E27-4072-8469-AC13F531F956}" type="datetimeFigureOut">
              <a:rPr lang="en-US" smtClean="0"/>
              <a:t>8/4/2023</a:t>
            </a:fld>
            <a:endParaRPr lang="en-US"/>
          </a:p>
        </p:txBody>
      </p:sp>
      <p:sp>
        <p:nvSpPr>
          <p:cNvPr id="5" name="Footer Placeholder 4">
            <a:extLst>
              <a:ext uri="{FF2B5EF4-FFF2-40B4-BE49-F238E27FC236}">
                <a16:creationId xmlns:a16="http://schemas.microsoft.com/office/drawing/2014/main" id="{4403EA9C-56CF-C6B3-244F-9352442DD1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862087-56AE-559D-773C-7BAB25FAFA26}"/>
              </a:ext>
            </a:extLst>
          </p:cNvPr>
          <p:cNvSpPr>
            <a:spLocks noGrp="1"/>
          </p:cNvSpPr>
          <p:nvPr>
            <p:ph type="sldNum" sz="quarter" idx="12"/>
          </p:nvPr>
        </p:nvSpPr>
        <p:spPr/>
        <p:txBody>
          <a:bodyPr/>
          <a:lstStyle/>
          <a:p>
            <a:fld id="{B93984A6-6453-41B2-BAB3-5E996D0FBA76}" type="slidenum">
              <a:rPr lang="en-US" smtClean="0"/>
              <a:t>‹#›</a:t>
            </a:fld>
            <a:endParaRPr lang="en-US"/>
          </a:p>
        </p:txBody>
      </p:sp>
    </p:spTree>
    <p:extLst>
      <p:ext uri="{BB962C8B-B14F-4D97-AF65-F5344CB8AC3E}">
        <p14:creationId xmlns:p14="http://schemas.microsoft.com/office/powerpoint/2010/main" val="20660072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2F613-6167-4498-02E8-2EFFB8C06D1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59C941-4E12-3B6D-20D1-725AF00489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46F8FE-28F2-0DA7-BCD1-94B76886D4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0AFD4A-911F-94D9-6788-F3C00CD2AC71}"/>
              </a:ext>
            </a:extLst>
          </p:cNvPr>
          <p:cNvSpPr>
            <a:spLocks noGrp="1"/>
          </p:cNvSpPr>
          <p:nvPr>
            <p:ph type="dt" sz="half" idx="10"/>
          </p:nvPr>
        </p:nvSpPr>
        <p:spPr/>
        <p:txBody>
          <a:bodyPr/>
          <a:lstStyle/>
          <a:p>
            <a:fld id="{624AE94D-7E27-4072-8469-AC13F531F956}" type="datetimeFigureOut">
              <a:rPr lang="en-US" smtClean="0"/>
              <a:t>8/4/2023</a:t>
            </a:fld>
            <a:endParaRPr lang="en-US"/>
          </a:p>
        </p:txBody>
      </p:sp>
      <p:sp>
        <p:nvSpPr>
          <p:cNvPr id="6" name="Footer Placeholder 5">
            <a:extLst>
              <a:ext uri="{FF2B5EF4-FFF2-40B4-BE49-F238E27FC236}">
                <a16:creationId xmlns:a16="http://schemas.microsoft.com/office/drawing/2014/main" id="{6B3D4099-96FA-89E3-8375-C3D89BF75A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AB68DB-9E65-0C16-D95C-3D008FC98542}"/>
              </a:ext>
            </a:extLst>
          </p:cNvPr>
          <p:cNvSpPr>
            <a:spLocks noGrp="1"/>
          </p:cNvSpPr>
          <p:nvPr>
            <p:ph type="sldNum" sz="quarter" idx="12"/>
          </p:nvPr>
        </p:nvSpPr>
        <p:spPr/>
        <p:txBody>
          <a:bodyPr/>
          <a:lstStyle/>
          <a:p>
            <a:fld id="{B93984A6-6453-41B2-BAB3-5E996D0FBA76}" type="slidenum">
              <a:rPr lang="en-US" smtClean="0"/>
              <a:t>‹#›</a:t>
            </a:fld>
            <a:endParaRPr lang="en-US"/>
          </a:p>
        </p:txBody>
      </p:sp>
    </p:spTree>
    <p:extLst>
      <p:ext uri="{BB962C8B-B14F-4D97-AF65-F5344CB8AC3E}">
        <p14:creationId xmlns:p14="http://schemas.microsoft.com/office/powerpoint/2010/main" val="1805854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72B6F-5013-3A34-BC69-2926D92D01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3FEEF7-235F-B4D6-5218-896D33968B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11E080-5A82-8E44-DBE6-FC4ECA19B75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742841-1091-CD0E-C2FE-D76EBD19A5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BCCD326-9D20-9466-27A7-FB282DF5F92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686075-DB7D-1F50-8E3F-2A79C9D7F825}"/>
              </a:ext>
            </a:extLst>
          </p:cNvPr>
          <p:cNvSpPr>
            <a:spLocks noGrp="1"/>
          </p:cNvSpPr>
          <p:nvPr>
            <p:ph type="dt" sz="half" idx="10"/>
          </p:nvPr>
        </p:nvSpPr>
        <p:spPr/>
        <p:txBody>
          <a:bodyPr/>
          <a:lstStyle/>
          <a:p>
            <a:fld id="{624AE94D-7E27-4072-8469-AC13F531F956}" type="datetimeFigureOut">
              <a:rPr lang="en-US" smtClean="0"/>
              <a:t>8/4/2023</a:t>
            </a:fld>
            <a:endParaRPr lang="en-US"/>
          </a:p>
        </p:txBody>
      </p:sp>
      <p:sp>
        <p:nvSpPr>
          <p:cNvPr id="8" name="Footer Placeholder 7">
            <a:extLst>
              <a:ext uri="{FF2B5EF4-FFF2-40B4-BE49-F238E27FC236}">
                <a16:creationId xmlns:a16="http://schemas.microsoft.com/office/drawing/2014/main" id="{FBD8489E-55CF-9421-660B-561E1345A6F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CC5E86-07EA-5C67-380A-11146C7A1072}"/>
              </a:ext>
            </a:extLst>
          </p:cNvPr>
          <p:cNvSpPr>
            <a:spLocks noGrp="1"/>
          </p:cNvSpPr>
          <p:nvPr>
            <p:ph type="sldNum" sz="quarter" idx="12"/>
          </p:nvPr>
        </p:nvSpPr>
        <p:spPr/>
        <p:txBody>
          <a:bodyPr/>
          <a:lstStyle/>
          <a:p>
            <a:fld id="{B93984A6-6453-41B2-BAB3-5E996D0FBA76}" type="slidenum">
              <a:rPr lang="en-US" smtClean="0"/>
              <a:t>‹#›</a:t>
            </a:fld>
            <a:endParaRPr lang="en-US"/>
          </a:p>
        </p:txBody>
      </p:sp>
    </p:spTree>
    <p:extLst>
      <p:ext uri="{BB962C8B-B14F-4D97-AF65-F5344CB8AC3E}">
        <p14:creationId xmlns:p14="http://schemas.microsoft.com/office/powerpoint/2010/main" val="2797523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A1FF8-461C-451B-4F55-5CFA3800CF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618CDFB-A24A-B2D1-510E-04BAE560AFBF}"/>
              </a:ext>
            </a:extLst>
          </p:cNvPr>
          <p:cNvSpPr>
            <a:spLocks noGrp="1"/>
          </p:cNvSpPr>
          <p:nvPr>
            <p:ph type="dt" sz="half" idx="10"/>
          </p:nvPr>
        </p:nvSpPr>
        <p:spPr/>
        <p:txBody>
          <a:bodyPr/>
          <a:lstStyle/>
          <a:p>
            <a:fld id="{624AE94D-7E27-4072-8469-AC13F531F956}" type="datetimeFigureOut">
              <a:rPr lang="en-US" smtClean="0"/>
              <a:t>8/4/2023</a:t>
            </a:fld>
            <a:endParaRPr lang="en-US"/>
          </a:p>
        </p:txBody>
      </p:sp>
      <p:sp>
        <p:nvSpPr>
          <p:cNvPr id="4" name="Footer Placeholder 3">
            <a:extLst>
              <a:ext uri="{FF2B5EF4-FFF2-40B4-BE49-F238E27FC236}">
                <a16:creationId xmlns:a16="http://schemas.microsoft.com/office/drawing/2014/main" id="{C321FF7D-774B-E1C0-5CA0-05072F0EFF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DFC363-0EA6-DF46-5184-254F26E60FBF}"/>
              </a:ext>
            </a:extLst>
          </p:cNvPr>
          <p:cNvSpPr>
            <a:spLocks noGrp="1"/>
          </p:cNvSpPr>
          <p:nvPr>
            <p:ph type="sldNum" sz="quarter" idx="12"/>
          </p:nvPr>
        </p:nvSpPr>
        <p:spPr/>
        <p:txBody>
          <a:bodyPr/>
          <a:lstStyle/>
          <a:p>
            <a:fld id="{B93984A6-6453-41B2-BAB3-5E996D0FBA76}" type="slidenum">
              <a:rPr lang="en-US" smtClean="0"/>
              <a:t>‹#›</a:t>
            </a:fld>
            <a:endParaRPr lang="en-US"/>
          </a:p>
        </p:txBody>
      </p:sp>
    </p:spTree>
    <p:extLst>
      <p:ext uri="{BB962C8B-B14F-4D97-AF65-F5344CB8AC3E}">
        <p14:creationId xmlns:p14="http://schemas.microsoft.com/office/powerpoint/2010/main" val="3186616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DE3EA7-1A61-E5AD-BF7A-A0EB39805279}"/>
              </a:ext>
            </a:extLst>
          </p:cNvPr>
          <p:cNvSpPr>
            <a:spLocks noGrp="1"/>
          </p:cNvSpPr>
          <p:nvPr>
            <p:ph type="dt" sz="half" idx="10"/>
          </p:nvPr>
        </p:nvSpPr>
        <p:spPr/>
        <p:txBody>
          <a:bodyPr/>
          <a:lstStyle/>
          <a:p>
            <a:fld id="{624AE94D-7E27-4072-8469-AC13F531F956}" type="datetimeFigureOut">
              <a:rPr lang="en-US" smtClean="0"/>
              <a:t>8/4/2023</a:t>
            </a:fld>
            <a:endParaRPr lang="en-US"/>
          </a:p>
        </p:txBody>
      </p:sp>
      <p:sp>
        <p:nvSpPr>
          <p:cNvPr id="3" name="Footer Placeholder 2">
            <a:extLst>
              <a:ext uri="{FF2B5EF4-FFF2-40B4-BE49-F238E27FC236}">
                <a16:creationId xmlns:a16="http://schemas.microsoft.com/office/drawing/2014/main" id="{E2586C96-2AC0-664A-A644-85626C6CF78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0FC0655-C2B3-BA79-1054-1CD1476942ED}"/>
              </a:ext>
            </a:extLst>
          </p:cNvPr>
          <p:cNvSpPr>
            <a:spLocks noGrp="1"/>
          </p:cNvSpPr>
          <p:nvPr>
            <p:ph type="sldNum" sz="quarter" idx="12"/>
          </p:nvPr>
        </p:nvSpPr>
        <p:spPr/>
        <p:txBody>
          <a:bodyPr/>
          <a:lstStyle/>
          <a:p>
            <a:fld id="{B93984A6-6453-41B2-BAB3-5E996D0FBA76}" type="slidenum">
              <a:rPr lang="en-US" smtClean="0"/>
              <a:t>‹#›</a:t>
            </a:fld>
            <a:endParaRPr lang="en-US"/>
          </a:p>
        </p:txBody>
      </p:sp>
    </p:spTree>
    <p:extLst>
      <p:ext uri="{BB962C8B-B14F-4D97-AF65-F5344CB8AC3E}">
        <p14:creationId xmlns:p14="http://schemas.microsoft.com/office/powerpoint/2010/main" val="2298184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9F84-7AA9-18A6-8B9C-5DAEF6520A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213ED30-151A-99BA-259A-7B260EE08B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CE41028-E5A0-2AB3-4820-6D23A54C65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A08B44-CA39-D4D3-4F40-4292880FE321}"/>
              </a:ext>
            </a:extLst>
          </p:cNvPr>
          <p:cNvSpPr>
            <a:spLocks noGrp="1"/>
          </p:cNvSpPr>
          <p:nvPr>
            <p:ph type="dt" sz="half" idx="10"/>
          </p:nvPr>
        </p:nvSpPr>
        <p:spPr/>
        <p:txBody>
          <a:bodyPr/>
          <a:lstStyle/>
          <a:p>
            <a:fld id="{624AE94D-7E27-4072-8469-AC13F531F956}" type="datetimeFigureOut">
              <a:rPr lang="en-US" smtClean="0"/>
              <a:t>8/4/2023</a:t>
            </a:fld>
            <a:endParaRPr lang="en-US"/>
          </a:p>
        </p:txBody>
      </p:sp>
      <p:sp>
        <p:nvSpPr>
          <p:cNvPr id="6" name="Footer Placeholder 5">
            <a:extLst>
              <a:ext uri="{FF2B5EF4-FFF2-40B4-BE49-F238E27FC236}">
                <a16:creationId xmlns:a16="http://schemas.microsoft.com/office/drawing/2014/main" id="{2B99BF00-6F4B-0B74-7AA5-2DDFD45AD8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5D93F8-EF74-BD53-0EC9-A6D7CF19F420}"/>
              </a:ext>
            </a:extLst>
          </p:cNvPr>
          <p:cNvSpPr>
            <a:spLocks noGrp="1"/>
          </p:cNvSpPr>
          <p:nvPr>
            <p:ph type="sldNum" sz="quarter" idx="12"/>
          </p:nvPr>
        </p:nvSpPr>
        <p:spPr/>
        <p:txBody>
          <a:bodyPr/>
          <a:lstStyle/>
          <a:p>
            <a:fld id="{B93984A6-6453-41B2-BAB3-5E996D0FBA76}" type="slidenum">
              <a:rPr lang="en-US" smtClean="0"/>
              <a:t>‹#›</a:t>
            </a:fld>
            <a:endParaRPr lang="en-US"/>
          </a:p>
        </p:txBody>
      </p:sp>
    </p:spTree>
    <p:extLst>
      <p:ext uri="{BB962C8B-B14F-4D97-AF65-F5344CB8AC3E}">
        <p14:creationId xmlns:p14="http://schemas.microsoft.com/office/powerpoint/2010/main" val="998350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F589E-F615-E500-F879-564A81599C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EC4998-6B3F-35C1-B504-EA189CAB54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B80B5CA-C2EB-6A6F-AE26-848DA93E47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D0A4EE-249E-3C7F-98CD-D325ADD90E4B}"/>
              </a:ext>
            </a:extLst>
          </p:cNvPr>
          <p:cNvSpPr>
            <a:spLocks noGrp="1"/>
          </p:cNvSpPr>
          <p:nvPr>
            <p:ph type="dt" sz="half" idx="10"/>
          </p:nvPr>
        </p:nvSpPr>
        <p:spPr/>
        <p:txBody>
          <a:bodyPr/>
          <a:lstStyle/>
          <a:p>
            <a:fld id="{624AE94D-7E27-4072-8469-AC13F531F956}" type="datetimeFigureOut">
              <a:rPr lang="en-US" smtClean="0"/>
              <a:t>8/4/2023</a:t>
            </a:fld>
            <a:endParaRPr lang="en-US"/>
          </a:p>
        </p:txBody>
      </p:sp>
      <p:sp>
        <p:nvSpPr>
          <p:cNvPr id="6" name="Footer Placeholder 5">
            <a:extLst>
              <a:ext uri="{FF2B5EF4-FFF2-40B4-BE49-F238E27FC236}">
                <a16:creationId xmlns:a16="http://schemas.microsoft.com/office/drawing/2014/main" id="{AE635F8C-3B19-F453-1C5D-F81B9DBCAE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6C01AA-2181-536E-C0A3-A61ED6288B3E}"/>
              </a:ext>
            </a:extLst>
          </p:cNvPr>
          <p:cNvSpPr>
            <a:spLocks noGrp="1"/>
          </p:cNvSpPr>
          <p:nvPr>
            <p:ph type="sldNum" sz="quarter" idx="12"/>
          </p:nvPr>
        </p:nvSpPr>
        <p:spPr/>
        <p:txBody>
          <a:bodyPr/>
          <a:lstStyle/>
          <a:p>
            <a:fld id="{B93984A6-6453-41B2-BAB3-5E996D0FBA76}" type="slidenum">
              <a:rPr lang="en-US" smtClean="0"/>
              <a:t>‹#›</a:t>
            </a:fld>
            <a:endParaRPr lang="en-US"/>
          </a:p>
        </p:txBody>
      </p:sp>
    </p:spTree>
    <p:extLst>
      <p:ext uri="{BB962C8B-B14F-4D97-AF65-F5344CB8AC3E}">
        <p14:creationId xmlns:p14="http://schemas.microsoft.com/office/powerpoint/2010/main" val="37947607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68BDCE-EBFF-5FC6-3E8F-C8CB96423C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389DAB-C08B-9F44-B84F-C3159F3935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B55EAB-6ADF-D258-BF35-97B677C271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4AE94D-7E27-4072-8469-AC13F531F956}" type="datetimeFigureOut">
              <a:rPr lang="en-US" smtClean="0"/>
              <a:t>8/4/2023</a:t>
            </a:fld>
            <a:endParaRPr lang="en-US"/>
          </a:p>
        </p:txBody>
      </p:sp>
      <p:sp>
        <p:nvSpPr>
          <p:cNvPr id="5" name="Footer Placeholder 4">
            <a:extLst>
              <a:ext uri="{FF2B5EF4-FFF2-40B4-BE49-F238E27FC236}">
                <a16:creationId xmlns:a16="http://schemas.microsoft.com/office/drawing/2014/main" id="{8AE9DF71-BA40-D1F8-4551-66C3ADEB59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E998F76-16AA-9803-5EF7-6D938E27A8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3984A6-6453-41B2-BAB3-5E996D0FBA76}" type="slidenum">
              <a:rPr lang="en-US" smtClean="0"/>
              <a:t>‹#›</a:t>
            </a:fld>
            <a:endParaRPr lang="en-US"/>
          </a:p>
        </p:txBody>
      </p:sp>
    </p:spTree>
    <p:extLst>
      <p:ext uri="{BB962C8B-B14F-4D97-AF65-F5344CB8AC3E}">
        <p14:creationId xmlns:p14="http://schemas.microsoft.com/office/powerpoint/2010/main" val="4115859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0.svg"/><Relationship Id="rId13" Type="http://schemas.openxmlformats.org/officeDocument/2006/relationships/image" Target="../media/image25.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hyperlink" Target="https://azrangelands.org/store" TargetMode="External"/><Relationship Id="rId1" Type="http://schemas.openxmlformats.org/officeDocument/2006/relationships/slideLayout" Target="../slideLayouts/slideLayout7.xml"/><Relationship Id="rId6" Type="http://schemas.openxmlformats.org/officeDocument/2006/relationships/image" Target="../media/image18.sv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svg"/><Relationship Id="rId4" Type="http://schemas.openxmlformats.org/officeDocument/2006/relationships/image" Target="../media/image16.svg"/><Relationship Id="rId9"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B7D1D-1985-4E24-B44A-D3B21A6AC1C9}"/>
              </a:ext>
            </a:extLst>
          </p:cNvPr>
          <p:cNvSpPr>
            <a:spLocks noGrp="1"/>
          </p:cNvSpPr>
          <p:nvPr>
            <p:ph type="ctrTitle"/>
          </p:nvPr>
        </p:nvSpPr>
        <p:spPr>
          <a:xfrm>
            <a:off x="758560" y="1204525"/>
            <a:ext cx="10909640" cy="1571413"/>
          </a:xfrm>
        </p:spPr>
        <p:txBody>
          <a:bodyPr vert="horz" lIns="91440" tIns="45720" rIns="91440" bIns="45720" rtlCol="0" anchor="b">
            <a:normAutofit/>
          </a:bodyPr>
          <a:lstStyle/>
          <a:p>
            <a:r>
              <a:rPr lang="en-US" sz="4800" dirty="0"/>
              <a:t>A Brief Introduction To</a:t>
            </a:r>
            <a:br>
              <a:rPr lang="en-US" sz="4800" dirty="0"/>
            </a:br>
            <a:r>
              <a:rPr lang="en-US" sz="4800" dirty="0"/>
              <a:t>Virtual Fence Technology</a:t>
            </a:r>
            <a:endParaRPr lang="en-US" sz="4800" kern="1200" dirty="0">
              <a:solidFill>
                <a:schemeClr val="tx1"/>
              </a:solidFill>
              <a:latin typeface="+mj-lt"/>
              <a:ea typeface="+mj-ea"/>
              <a:cs typeface="+mj-cs"/>
            </a:endParaRPr>
          </a:p>
        </p:txBody>
      </p:sp>
      <p:pic>
        <p:nvPicPr>
          <p:cNvPr id="7" name="Picture 6" descr="A picture containing text, sign&#10;&#10;Description automatically generated">
            <a:extLst>
              <a:ext uri="{FF2B5EF4-FFF2-40B4-BE49-F238E27FC236}">
                <a16:creationId xmlns:a16="http://schemas.microsoft.com/office/drawing/2014/main" id="{3D417FB8-7BD8-4DB2-9DCC-7564811011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567" y="332946"/>
            <a:ext cx="2942897" cy="640080"/>
          </a:xfrm>
          <a:prstGeom prst="rect">
            <a:avLst/>
          </a:prstGeom>
        </p:spPr>
      </p:pic>
      <p:sp>
        <p:nvSpPr>
          <p:cNvPr id="6" name="TextBox 5">
            <a:extLst>
              <a:ext uri="{FF2B5EF4-FFF2-40B4-BE49-F238E27FC236}">
                <a16:creationId xmlns:a16="http://schemas.microsoft.com/office/drawing/2014/main" id="{8AFF592B-E5BA-49E5-88B9-94B7F2A830F9}"/>
              </a:ext>
            </a:extLst>
          </p:cNvPr>
          <p:cNvSpPr txBox="1"/>
          <p:nvPr/>
        </p:nvSpPr>
        <p:spPr>
          <a:xfrm>
            <a:off x="2379674" y="4101529"/>
            <a:ext cx="7667413" cy="2800767"/>
          </a:xfrm>
          <a:prstGeom prst="rect">
            <a:avLst/>
          </a:prstGeom>
          <a:noFill/>
        </p:spPr>
        <p:txBody>
          <a:bodyPr wrap="square" rtlCol="0">
            <a:spAutoFit/>
          </a:bodyPr>
          <a:lstStyle/>
          <a:p>
            <a:pPr algn="ctr"/>
            <a:r>
              <a:rPr lang="en-US" sz="1600" b="1" dirty="0"/>
              <a:t>Support From: Agriculture Genome to Phenome Initiative (AG2PI)</a:t>
            </a:r>
          </a:p>
          <a:p>
            <a:pPr algn="ctr"/>
            <a:endParaRPr lang="en-US" sz="1600" b="1" dirty="0"/>
          </a:p>
          <a:p>
            <a:pPr algn="ctr"/>
            <a:r>
              <a:rPr lang="en-US" sz="1600" i="1" dirty="0"/>
              <a:t>The findings and conclusions in this preliminary [publication/presentation/blog] have not been formally disseminated by the U. S. Department of Agriculture and Should not be construed to represent any agency determination or policy.</a:t>
            </a:r>
            <a:endParaRPr lang="en-US" sz="1600" b="1" i="1" dirty="0"/>
          </a:p>
          <a:p>
            <a:pPr algn="ctr"/>
            <a:endParaRPr lang="en-US" sz="1600" b="1" dirty="0"/>
          </a:p>
          <a:p>
            <a:pPr algn="ctr"/>
            <a:r>
              <a:rPr lang="en-US" sz="1600" b="1" dirty="0"/>
              <a:t>Additional Support from: Marley Endowment for Sustainable Rangeland Stewardship</a:t>
            </a:r>
          </a:p>
          <a:p>
            <a:pPr algn="ctr"/>
            <a:r>
              <a:rPr lang="en-US" sz="1600" b="1" dirty="0"/>
              <a:t>The Arizona Experiment Station, University of Arizona </a:t>
            </a:r>
          </a:p>
          <a:p>
            <a:pPr algn="ctr"/>
            <a:r>
              <a:rPr lang="en-US" sz="1600" b="1" dirty="0"/>
              <a:t>Western SARE</a:t>
            </a:r>
          </a:p>
          <a:p>
            <a:pPr algn="ctr"/>
            <a:r>
              <a:rPr lang="en-US" sz="1600" b="1" dirty="0"/>
              <a:t>USDA-NIFA AFRI</a:t>
            </a:r>
          </a:p>
          <a:p>
            <a:pPr algn="ctr">
              <a:spcAft>
                <a:spcPts val="600"/>
              </a:spcAft>
            </a:pPr>
            <a:endParaRPr lang="en-US" sz="1600" dirty="0"/>
          </a:p>
        </p:txBody>
      </p:sp>
      <p:pic>
        <p:nvPicPr>
          <p:cNvPr id="10" name="Picture 9" descr="Text&#10;&#10;Description automatically generated">
            <a:extLst>
              <a:ext uri="{FF2B5EF4-FFF2-40B4-BE49-F238E27FC236}">
                <a16:creationId xmlns:a16="http://schemas.microsoft.com/office/drawing/2014/main" id="{63A0E2BD-8F56-03CC-F0D8-B481349E8F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06908" y="314052"/>
            <a:ext cx="2880358" cy="640080"/>
          </a:xfrm>
          <a:prstGeom prst="rect">
            <a:avLst/>
          </a:prstGeom>
        </p:spPr>
      </p:pic>
      <p:pic>
        <p:nvPicPr>
          <p:cNvPr id="12" name="Graphic 11">
            <a:extLst>
              <a:ext uri="{FF2B5EF4-FFF2-40B4-BE49-F238E27FC236}">
                <a16:creationId xmlns:a16="http://schemas.microsoft.com/office/drawing/2014/main" id="{D9A766A1-F51B-5190-6247-A1DDF2C4166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862714" y="314052"/>
            <a:ext cx="4123943" cy="640080"/>
          </a:xfrm>
          <a:prstGeom prst="rect">
            <a:avLst/>
          </a:prstGeom>
        </p:spPr>
      </p:pic>
      <p:pic>
        <p:nvPicPr>
          <p:cNvPr id="14" name="Picture 13" descr="Logo&#10;&#10;Description automatically generated">
            <a:extLst>
              <a:ext uri="{FF2B5EF4-FFF2-40B4-BE49-F238E27FC236}">
                <a16:creationId xmlns:a16="http://schemas.microsoft.com/office/drawing/2014/main" id="{DC349B96-74CF-FE85-0473-21D50878436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406103" y="4524148"/>
            <a:ext cx="1486330" cy="1371629"/>
          </a:xfrm>
          <a:prstGeom prst="rect">
            <a:avLst/>
          </a:prstGeom>
        </p:spPr>
      </p:pic>
      <p:pic>
        <p:nvPicPr>
          <p:cNvPr id="4" name="Picture 3">
            <a:extLst>
              <a:ext uri="{FF2B5EF4-FFF2-40B4-BE49-F238E27FC236}">
                <a16:creationId xmlns:a16="http://schemas.microsoft.com/office/drawing/2014/main" id="{26D7C8D2-362A-9D24-F6A1-3D2AD2DDBB0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73085" y="6266303"/>
            <a:ext cx="4120948" cy="382564"/>
          </a:xfrm>
          <a:prstGeom prst="rect">
            <a:avLst/>
          </a:prstGeom>
        </p:spPr>
      </p:pic>
      <p:sp>
        <p:nvSpPr>
          <p:cNvPr id="3" name="Subtitle 2">
            <a:extLst>
              <a:ext uri="{FF2B5EF4-FFF2-40B4-BE49-F238E27FC236}">
                <a16:creationId xmlns:a16="http://schemas.microsoft.com/office/drawing/2014/main" id="{F178759C-10B9-D987-FAA5-A703DB8554B0}"/>
              </a:ext>
            </a:extLst>
          </p:cNvPr>
          <p:cNvSpPr>
            <a:spLocks noGrp="1"/>
          </p:cNvSpPr>
          <p:nvPr>
            <p:ph type="subTitle" idx="1"/>
          </p:nvPr>
        </p:nvSpPr>
        <p:spPr>
          <a:xfrm>
            <a:off x="1641380" y="2822174"/>
            <a:ext cx="9144000" cy="1094092"/>
          </a:xfrm>
        </p:spPr>
        <p:txBody>
          <a:bodyPr>
            <a:normAutofit/>
          </a:bodyPr>
          <a:lstStyle/>
          <a:p>
            <a:pPr>
              <a:spcBef>
                <a:spcPts val="0"/>
              </a:spcBef>
            </a:pPr>
            <a:r>
              <a:rPr lang="en-US" sz="1600" dirty="0"/>
              <a:t>Andrew Antaya</a:t>
            </a:r>
          </a:p>
          <a:p>
            <a:pPr>
              <a:spcBef>
                <a:spcPts val="0"/>
              </a:spcBef>
            </a:pPr>
            <a:r>
              <a:rPr lang="en-US" sz="1600" dirty="0"/>
              <a:t>Research Specialist</a:t>
            </a:r>
          </a:p>
          <a:p>
            <a:pPr>
              <a:spcBef>
                <a:spcPts val="0"/>
              </a:spcBef>
            </a:pPr>
            <a:r>
              <a:rPr lang="en-US" sz="1600" dirty="0"/>
              <a:t>University of Arizona </a:t>
            </a:r>
          </a:p>
          <a:p>
            <a:pPr>
              <a:spcBef>
                <a:spcPts val="0"/>
              </a:spcBef>
            </a:pPr>
            <a:r>
              <a:rPr lang="en-US" sz="1600" dirty="0"/>
              <a:t>School of Natural Resources and the Environment</a:t>
            </a:r>
          </a:p>
        </p:txBody>
      </p:sp>
      <p:pic>
        <p:nvPicPr>
          <p:cNvPr id="8" name="Picture 7" descr="A group of blue and orange circles&#10;&#10;Description automatically generated">
            <a:extLst>
              <a:ext uri="{FF2B5EF4-FFF2-40B4-BE49-F238E27FC236}">
                <a16:creationId xmlns:a16="http://schemas.microsoft.com/office/drawing/2014/main" id="{662F0BF7-6E9D-50F3-A45D-667EE0CA121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99567" y="5644615"/>
            <a:ext cx="2023686" cy="1004252"/>
          </a:xfrm>
          <a:prstGeom prst="rect">
            <a:avLst/>
          </a:prstGeom>
        </p:spPr>
      </p:pic>
    </p:spTree>
    <p:extLst>
      <p:ext uri="{BB962C8B-B14F-4D97-AF65-F5344CB8AC3E}">
        <p14:creationId xmlns:p14="http://schemas.microsoft.com/office/powerpoint/2010/main" val="31214101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67FFD2-7B0F-BE84-D870-288DA258472D}"/>
              </a:ext>
            </a:extLst>
          </p:cNvPr>
          <p:cNvSpPr>
            <a:spLocks noGrp="1"/>
          </p:cNvSpPr>
          <p:nvPr>
            <p:ph idx="1"/>
          </p:nvPr>
        </p:nvSpPr>
        <p:spPr>
          <a:xfrm>
            <a:off x="944526" y="2888881"/>
            <a:ext cx="10515600" cy="1271994"/>
          </a:xfrm>
        </p:spPr>
        <p:txBody>
          <a:bodyPr/>
          <a:lstStyle/>
          <a:p>
            <a:pPr marL="0" indent="0" algn="ctr">
              <a:buNone/>
            </a:pPr>
            <a:r>
              <a:rPr lang="en-US" dirty="0"/>
              <a:t>This work is supported by the Agricultural Genome to Phenome Initiative AG2PI (</a:t>
            </a:r>
            <a:r>
              <a:rPr lang="en-US" i="1" dirty="0"/>
              <a:t>USDA-NIFA award 2021-70412-35233</a:t>
            </a:r>
            <a:r>
              <a:rPr lang="en-US" dirty="0"/>
              <a:t>).</a:t>
            </a:r>
          </a:p>
        </p:txBody>
      </p:sp>
      <p:pic>
        <p:nvPicPr>
          <p:cNvPr id="4" name="Picture 3" descr="A group of blue and orange circles&#10;&#10;Description automatically generated">
            <a:extLst>
              <a:ext uri="{FF2B5EF4-FFF2-40B4-BE49-F238E27FC236}">
                <a16:creationId xmlns:a16="http://schemas.microsoft.com/office/drawing/2014/main" id="{9CAFD5F1-98F2-8F22-4BDB-7303B410ED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045" y="5167312"/>
            <a:ext cx="2671165" cy="1325563"/>
          </a:xfrm>
          <a:prstGeom prst="rect">
            <a:avLst/>
          </a:prstGeom>
        </p:spPr>
      </p:pic>
      <p:pic>
        <p:nvPicPr>
          <p:cNvPr id="5" name="Picture 4">
            <a:extLst>
              <a:ext uri="{FF2B5EF4-FFF2-40B4-BE49-F238E27FC236}">
                <a16:creationId xmlns:a16="http://schemas.microsoft.com/office/drawing/2014/main" id="{E359F4FC-161F-F3AF-F8B0-8CB89EF372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5995" y="5359068"/>
            <a:ext cx="6757805" cy="627354"/>
          </a:xfrm>
          <a:prstGeom prst="rect">
            <a:avLst/>
          </a:prstGeom>
        </p:spPr>
      </p:pic>
      <p:sp>
        <p:nvSpPr>
          <p:cNvPr id="7" name="Title 6">
            <a:extLst>
              <a:ext uri="{FF2B5EF4-FFF2-40B4-BE49-F238E27FC236}">
                <a16:creationId xmlns:a16="http://schemas.microsoft.com/office/drawing/2014/main" id="{B4630DBE-7ED4-D967-5C2A-F18C1D165120}"/>
              </a:ext>
            </a:extLst>
          </p:cNvPr>
          <p:cNvSpPr>
            <a:spLocks noGrp="1"/>
          </p:cNvSpPr>
          <p:nvPr>
            <p:ph type="title"/>
          </p:nvPr>
        </p:nvSpPr>
        <p:spPr/>
        <p:txBody>
          <a:bodyPr/>
          <a:lstStyle/>
          <a:p>
            <a:pPr algn="ctr"/>
            <a:r>
              <a:rPr lang="en-US" dirty="0"/>
              <a:t>Funding Acknowledgement</a:t>
            </a:r>
          </a:p>
        </p:txBody>
      </p:sp>
    </p:spTree>
    <p:extLst>
      <p:ext uri="{BB962C8B-B14F-4D97-AF65-F5344CB8AC3E}">
        <p14:creationId xmlns:p14="http://schemas.microsoft.com/office/powerpoint/2010/main" val="4254014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4040513" cy="1008721"/>
            <a:chOff x="0" y="0"/>
            <a:chExt cx="5320785" cy="1328344"/>
          </a:xfrm>
        </p:grpSpPr>
        <p:sp>
          <p:nvSpPr>
            <p:cNvPr id="3" name="Freeform 3"/>
            <p:cNvSpPr/>
            <p:nvPr/>
          </p:nvSpPr>
          <p:spPr>
            <a:xfrm>
              <a:off x="0" y="0"/>
              <a:ext cx="5320785" cy="1328344"/>
            </a:xfrm>
            <a:custGeom>
              <a:avLst/>
              <a:gdLst/>
              <a:ahLst/>
              <a:cxnLst/>
              <a:rect l="l" t="t" r="r" b="b"/>
              <a:pathLst>
                <a:path w="5320785" h="1328344">
                  <a:moveTo>
                    <a:pt x="2660392" y="1328344"/>
                  </a:moveTo>
                  <a:lnTo>
                    <a:pt x="5320785" y="0"/>
                  </a:lnTo>
                  <a:lnTo>
                    <a:pt x="0" y="0"/>
                  </a:lnTo>
                  <a:lnTo>
                    <a:pt x="2660392" y="1328344"/>
                  </a:lnTo>
                  <a:close/>
                </a:path>
              </a:pathLst>
            </a:custGeom>
            <a:solidFill>
              <a:srgbClr val="AB0520"/>
            </a:solidFill>
          </p:spPr>
          <p:txBody>
            <a:bodyPr/>
            <a:lstStyle/>
            <a:p>
              <a:endParaRPr lang="en-US" sz="1200"/>
            </a:p>
          </p:txBody>
        </p:sp>
        <p:sp>
          <p:nvSpPr>
            <p:cNvPr id="4" name="TextBox 4"/>
            <p:cNvSpPr txBox="1"/>
            <p:nvPr/>
          </p:nvSpPr>
          <p:spPr>
            <a:xfrm>
              <a:off x="127000" y="22225"/>
              <a:ext cx="558800" cy="358775"/>
            </a:xfrm>
            <a:prstGeom prst="rect">
              <a:avLst/>
            </a:prstGeom>
          </p:spPr>
          <p:txBody>
            <a:bodyPr lIns="26170" tIns="26170" rIns="26170" bIns="26170" rtlCol="0" anchor="ctr"/>
            <a:lstStyle/>
            <a:p>
              <a:pPr algn="ctr">
                <a:lnSpc>
                  <a:spcPts val="1081"/>
                </a:lnSpc>
                <a:spcBef>
                  <a:spcPct val="0"/>
                </a:spcBef>
              </a:pPr>
              <a:endParaRPr sz="1200"/>
            </a:p>
          </p:txBody>
        </p:sp>
      </p:grpSp>
      <p:grpSp>
        <p:nvGrpSpPr>
          <p:cNvPr id="5" name="Group 5"/>
          <p:cNvGrpSpPr/>
          <p:nvPr/>
        </p:nvGrpSpPr>
        <p:grpSpPr>
          <a:xfrm>
            <a:off x="2020257" y="0"/>
            <a:ext cx="10171743" cy="1008721"/>
            <a:chOff x="0" y="0"/>
            <a:chExt cx="6882841" cy="682564"/>
          </a:xfrm>
        </p:grpSpPr>
        <p:sp>
          <p:nvSpPr>
            <p:cNvPr id="6" name="Freeform 6"/>
            <p:cNvSpPr/>
            <p:nvPr/>
          </p:nvSpPr>
          <p:spPr>
            <a:xfrm>
              <a:off x="0" y="0"/>
              <a:ext cx="6882840" cy="682564"/>
            </a:xfrm>
            <a:custGeom>
              <a:avLst/>
              <a:gdLst/>
              <a:ahLst/>
              <a:cxnLst/>
              <a:rect l="l" t="t" r="r" b="b"/>
              <a:pathLst>
                <a:path w="6882840" h="682564">
                  <a:moveTo>
                    <a:pt x="0" y="0"/>
                  </a:moveTo>
                  <a:lnTo>
                    <a:pt x="6882840" y="0"/>
                  </a:lnTo>
                  <a:lnTo>
                    <a:pt x="6882840" y="682564"/>
                  </a:lnTo>
                  <a:lnTo>
                    <a:pt x="0" y="682564"/>
                  </a:lnTo>
                  <a:close/>
                </a:path>
              </a:pathLst>
            </a:custGeom>
            <a:solidFill>
              <a:srgbClr val="0C234B"/>
            </a:solidFill>
          </p:spPr>
          <p:txBody>
            <a:bodyPr/>
            <a:lstStyle/>
            <a:p>
              <a:endParaRPr lang="en-US" sz="1200"/>
            </a:p>
          </p:txBody>
        </p:sp>
        <p:sp>
          <p:nvSpPr>
            <p:cNvPr id="7" name="TextBox 7"/>
            <p:cNvSpPr txBox="1"/>
            <p:nvPr/>
          </p:nvSpPr>
          <p:spPr>
            <a:xfrm>
              <a:off x="0" y="-38100"/>
              <a:ext cx="812800" cy="850900"/>
            </a:xfrm>
            <a:prstGeom prst="rect">
              <a:avLst/>
            </a:prstGeom>
          </p:spPr>
          <p:txBody>
            <a:bodyPr lIns="26170" tIns="26170" rIns="26170" bIns="26170" rtlCol="0" anchor="ctr"/>
            <a:lstStyle/>
            <a:p>
              <a:pPr algn="ctr">
                <a:lnSpc>
                  <a:spcPts val="1357"/>
                </a:lnSpc>
              </a:pPr>
              <a:endParaRPr sz="1200"/>
            </a:p>
          </p:txBody>
        </p:sp>
      </p:grpSp>
      <p:grpSp>
        <p:nvGrpSpPr>
          <p:cNvPr id="8" name="Group 8"/>
          <p:cNvGrpSpPr/>
          <p:nvPr/>
        </p:nvGrpSpPr>
        <p:grpSpPr>
          <a:xfrm>
            <a:off x="0" y="6071406"/>
            <a:ext cx="8654548" cy="786594"/>
            <a:chOff x="0" y="0"/>
            <a:chExt cx="5856211" cy="532259"/>
          </a:xfrm>
        </p:grpSpPr>
        <p:sp>
          <p:nvSpPr>
            <p:cNvPr id="9" name="Freeform 9"/>
            <p:cNvSpPr/>
            <p:nvPr/>
          </p:nvSpPr>
          <p:spPr>
            <a:xfrm>
              <a:off x="0" y="0"/>
              <a:ext cx="5856211" cy="532259"/>
            </a:xfrm>
            <a:custGeom>
              <a:avLst/>
              <a:gdLst/>
              <a:ahLst/>
              <a:cxnLst/>
              <a:rect l="l" t="t" r="r" b="b"/>
              <a:pathLst>
                <a:path w="5856211" h="532259">
                  <a:moveTo>
                    <a:pt x="0" y="0"/>
                  </a:moveTo>
                  <a:lnTo>
                    <a:pt x="5856211" y="0"/>
                  </a:lnTo>
                  <a:lnTo>
                    <a:pt x="5856211" y="532259"/>
                  </a:lnTo>
                  <a:lnTo>
                    <a:pt x="0" y="532259"/>
                  </a:lnTo>
                  <a:close/>
                </a:path>
              </a:pathLst>
            </a:custGeom>
            <a:solidFill>
              <a:srgbClr val="0C234B"/>
            </a:solidFill>
          </p:spPr>
          <p:txBody>
            <a:bodyPr/>
            <a:lstStyle/>
            <a:p>
              <a:endParaRPr lang="en-US" sz="1200"/>
            </a:p>
          </p:txBody>
        </p:sp>
        <p:sp>
          <p:nvSpPr>
            <p:cNvPr id="10" name="TextBox 10"/>
            <p:cNvSpPr txBox="1"/>
            <p:nvPr/>
          </p:nvSpPr>
          <p:spPr>
            <a:xfrm>
              <a:off x="0" y="-38100"/>
              <a:ext cx="812800" cy="850900"/>
            </a:xfrm>
            <a:prstGeom prst="rect">
              <a:avLst/>
            </a:prstGeom>
          </p:spPr>
          <p:txBody>
            <a:bodyPr lIns="26170" tIns="26170" rIns="26170" bIns="26170" rtlCol="0" anchor="ctr"/>
            <a:lstStyle/>
            <a:p>
              <a:pPr algn="ctr">
                <a:lnSpc>
                  <a:spcPts val="1357"/>
                </a:lnSpc>
              </a:pPr>
              <a:endParaRPr sz="1200"/>
            </a:p>
          </p:txBody>
        </p:sp>
      </p:grpSp>
      <p:grpSp>
        <p:nvGrpSpPr>
          <p:cNvPr id="11" name="Group 11"/>
          <p:cNvGrpSpPr/>
          <p:nvPr/>
        </p:nvGrpSpPr>
        <p:grpSpPr>
          <a:xfrm>
            <a:off x="8240296" y="6172200"/>
            <a:ext cx="3951705" cy="685800"/>
            <a:chOff x="0" y="0"/>
            <a:chExt cx="2036964" cy="353506"/>
          </a:xfrm>
        </p:grpSpPr>
        <p:sp>
          <p:nvSpPr>
            <p:cNvPr id="12" name="Freeform 12"/>
            <p:cNvSpPr/>
            <p:nvPr/>
          </p:nvSpPr>
          <p:spPr>
            <a:xfrm>
              <a:off x="0" y="0"/>
              <a:ext cx="2036964" cy="353506"/>
            </a:xfrm>
            <a:custGeom>
              <a:avLst/>
              <a:gdLst/>
              <a:ahLst/>
              <a:cxnLst/>
              <a:rect l="l" t="t" r="r" b="b"/>
              <a:pathLst>
                <a:path w="2036964" h="353506">
                  <a:moveTo>
                    <a:pt x="203200" y="0"/>
                  </a:moveTo>
                  <a:lnTo>
                    <a:pt x="2036964" y="0"/>
                  </a:lnTo>
                  <a:lnTo>
                    <a:pt x="1833764" y="353506"/>
                  </a:lnTo>
                  <a:lnTo>
                    <a:pt x="0" y="353506"/>
                  </a:lnTo>
                  <a:lnTo>
                    <a:pt x="203200" y="0"/>
                  </a:lnTo>
                  <a:close/>
                </a:path>
              </a:pathLst>
            </a:custGeom>
            <a:solidFill>
              <a:srgbClr val="AB0520"/>
            </a:solidFill>
          </p:spPr>
          <p:txBody>
            <a:bodyPr/>
            <a:lstStyle/>
            <a:p>
              <a:endParaRPr lang="en-US" sz="1200"/>
            </a:p>
          </p:txBody>
        </p:sp>
        <p:sp>
          <p:nvSpPr>
            <p:cNvPr id="13" name="TextBox 13"/>
            <p:cNvSpPr txBox="1"/>
            <p:nvPr/>
          </p:nvSpPr>
          <p:spPr>
            <a:xfrm>
              <a:off x="101600" y="-38100"/>
              <a:ext cx="609600" cy="647700"/>
            </a:xfrm>
            <a:prstGeom prst="rect">
              <a:avLst/>
            </a:prstGeom>
          </p:spPr>
          <p:txBody>
            <a:bodyPr lIns="26170" tIns="26170" rIns="26170" bIns="26170" rtlCol="0" anchor="ctr"/>
            <a:lstStyle/>
            <a:p>
              <a:pPr algn="ctr">
                <a:lnSpc>
                  <a:spcPts val="1357"/>
                </a:lnSpc>
              </a:pPr>
              <a:endParaRPr sz="1200"/>
            </a:p>
          </p:txBody>
        </p:sp>
      </p:grpSp>
      <p:grpSp>
        <p:nvGrpSpPr>
          <p:cNvPr id="14" name="Group 14"/>
          <p:cNvGrpSpPr/>
          <p:nvPr/>
        </p:nvGrpSpPr>
        <p:grpSpPr>
          <a:xfrm rot="-5400000">
            <a:off x="5665931" y="-353869"/>
            <a:ext cx="860138" cy="12192000"/>
            <a:chOff x="0" y="0"/>
            <a:chExt cx="359160" cy="5090904"/>
          </a:xfrm>
        </p:grpSpPr>
        <p:sp>
          <p:nvSpPr>
            <p:cNvPr id="15" name="Freeform 15">
              <a:hlinkClick r:id="rId2" tooltip="https://azrangelands.org/store"/>
            </p:cNvPr>
            <p:cNvSpPr/>
            <p:nvPr/>
          </p:nvSpPr>
          <p:spPr>
            <a:xfrm>
              <a:off x="0" y="0"/>
              <a:ext cx="359160" cy="5090904"/>
            </a:xfrm>
            <a:custGeom>
              <a:avLst/>
              <a:gdLst/>
              <a:ahLst/>
              <a:cxnLst/>
              <a:rect l="l" t="t" r="r" b="b"/>
              <a:pathLst>
                <a:path w="359160" h="5090904">
                  <a:moveTo>
                    <a:pt x="155960" y="0"/>
                  </a:moveTo>
                  <a:lnTo>
                    <a:pt x="0" y="0"/>
                  </a:lnTo>
                  <a:lnTo>
                    <a:pt x="0" y="5090904"/>
                  </a:lnTo>
                  <a:lnTo>
                    <a:pt x="155960" y="5090904"/>
                  </a:lnTo>
                  <a:lnTo>
                    <a:pt x="359160" y="2545452"/>
                  </a:lnTo>
                  <a:lnTo>
                    <a:pt x="155960" y="0"/>
                  </a:lnTo>
                  <a:close/>
                </a:path>
              </a:pathLst>
            </a:custGeom>
            <a:solidFill>
              <a:srgbClr val="378DBD"/>
            </a:solidFill>
          </p:spPr>
          <p:txBody>
            <a:bodyPr/>
            <a:lstStyle/>
            <a:p>
              <a:endParaRPr lang="en-US" sz="1200"/>
            </a:p>
          </p:txBody>
        </p:sp>
        <p:sp>
          <p:nvSpPr>
            <p:cNvPr id="16" name="TextBox 16"/>
            <p:cNvSpPr txBox="1"/>
            <p:nvPr/>
          </p:nvSpPr>
          <p:spPr>
            <a:xfrm>
              <a:off x="0" y="-38100"/>
              <a:ext cx="698500" cy="444500"/>
            </a:xfrm>
            <a:prstGeom prst="rect">
              <a:avLst/>
            </a:prstGeom>
          </p:spPr>
          <p:txBody>
            <a:bodyPr lIns="26170" tIns="26170" rIns="26170" bIns="26170" rtlCol="0" anchor="ctr"/>
            <a:lstStyle/>
            <a:p>
              <a:pPr algn="ctr">
                <a:lnSpc>
                  <a:spcPts val="1357"/>
                </a:lnSpc>
              </a:pPr>
              <a:endParaRPr sz="1200"/>
            </a:p>
          </p:txBody>
        </p:sp>
      </p:grpSp>
      <p:sp>
        <p:nvSpPr>
          <p:cNvPr id="17" name="AutoShape 17"/>
          <p:cNvSpPr/>
          <p:nvPr/>
        </p:nvSpPr>
        <p:spPr>
          <a:xfrm flipV="1">
            <a:off x="4518985" y="4892291"/>
            <a:ext cx="1551372" cy="244742"/>
          </a:xfrm>
          <a:prstGeom prst="line">
            <a:avLst/>
          </a:prstGeom>
          <a:ln w="9525" cap="flat">
            <a:solidFill>
              <a:srgbClr val="9EABAE"/>
            </a:solidFill>
            <a:prstDash val="sysDash"/>
            <a:headEnd type="none" w="sm" len="sm"/>
            <a:tailEnd type="none" w="sm" len="sm"/>
          </a:ln>
        </p:spPr>
        <p:txBody>
          <a:bodyPr/>
          <a:lstStyle/>
          <a:p>
            <a:endParaRPr lang="en-US" sz="1200"/>
          </a:p>
        </p:txBody>
      </p:sp>
      <p:grpSp>
        <p:nvGrpSpPr>
          <p:cNvPr id="18" name="Group 18"/>
          <p:cNvGrpSpPr/>
          <p:nvPr/>
        </p:nvGrpSpPr>
        <p:grpSpPr>
          <a:xfrm>
            <a:off x="4256678" y="5137032"/>
            <a:ext cx="524613" cy="381000"/>
            <a:chOff x="0" y="0"/>
            <a:chExt cx="1049225" cy="762000"/>
          </a:xfrm>
        </p:grpSpPr>
        <p:sp>
          <p:nvSpPr>
            <p:cNvPr id="19" name="Freeform 19"/>
            <p:cNvSpPr/>
            <p:nvPr/>
          </p:nvSpPr>
          <p:spPr>
            <a:xfrm>
              <a:off x="0" y="0"/>
              <a:ext cx="1049225" cy="762000"/>
            </a:xfrm>
            <a:custGeom>
              <a:avLst/>
              <a:gdLst/>
              <a:ahLst/>
              <a:cxnLst/>
              <a:rect l="l" t="t" r="r" b="b"/>
              <a:pathLst>
                <a:path w="1049225" h="762000">
                  <a:moveTo>
                    <a:pt x="0" y="0"/>
                  </a:moveTo>
                  <a:lnTo>
                    <a:pt x="1049225" y="0"/>
                  </a:lnTo>
                  <a:lnTo>
                    <a:pt x="1049225" y="762000"/>
                  </a:lnTo>
                  <a:lnTo>
                    <a:pt x="0" y="762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sz="1200"/>
            </a:p>
          </p:txBody>
        </p:sp>
        <p:sp>
          <p:nvSpPr>
            <p:cNvPr id="20" name="AutoShape 20"/>
            <p:cNvSpPr/>
            <p:nvPr/>
          </p:nvSpPr>
          <p:spPr>
            <a:xfrm flipV="1">
              <a:off x="190183" y="91582"/>
              <a:ext cx="95371" cy="177522"/>
            </a:xfrm>
            <a:prstGeom prst="line">
              <a:avLst/>
            </a:prstGeom>
            <a:ln w="15530" cap="rnd">
              <a:solidFill>
                <a:srgbClr val="AB0520"/>
              </a:solidFill>
              <a:prstDash val="solid"/>
              <a:headEnd type="none" w="sm" len="sm"/>
              <a:tailEnd type="none" w="sm" len="sm"/>
            </a:ln>
          </p:spPr>
          <p:txBody>
            <a:bodyPr/>
            <a:lstStyle/>
            <a:p>
              <a:endParaRPr lang="en-US" sz="1200"/>
            </a:p>
          </p:txBody>
        </p:sp>
        <p:grpSp>
          <p:nvGrpSpPr>
            <p:cNvPr id="21" name="Group 21"/>
            <p:cNvGrpSpPr/>
            <p:nvPr/>
          </p:nvGrpSpPr>
          <p:grpSpPr>
            <a:xfrm rot="1578830">
              <a:off x="172514" y="142368"/>
              <a:ext cx="130709" cy="75949"/>
              <a:chOff x="0" y="0"/>
              <a:chExt cx="61163" cy="35539"/>
            </a:xfrm>
          </p:grpSpPr>
          <p:sp>
            <p:nvSpPr>
              <p:cNvPr id="22" name="Freeform 22"/>
              <p:cNvSpPr/>
              <p:nvPr/>
            </p:nvSpPr>
            <p:spPr>
              <a:xfrm>
                <a:off x="0" y="0"/>
                <a:ext cx="61163" cy="35539"/>
              </a:xfrm>
              <a:custGeom>
                <a:avLst/>
                <a:gdLst/>
                <a:ahLst/>
                <a:cxnLst/>
                <a:rect l="l" t="t" r="r" b="b"/>
                <a:pathLst>
                  <a:path w="61163" h="35539">
                    <a:moveTo>
                      <a:pt x="0" y="0"/>
                    </a:moveTo>
                    <a:lnTo>
                      <a:pt x="61163" y="0"/>
                    </a:lnTo>
                    <a:lnTo>
                      <a:pt x="61163" y="35539"/>
                    </a:lnTo>
                    <a:lnTo>
                      <a:pt x="0" y="35539"/>
                    </a:lnTo>
                    <a:close/>
                  </a:path>
                </a:pathLst>
              </a:custGeom>
              <a:solidFill>
                <a:srgbClr val="AB0520"/>
              </a:solidFill>
            </p:spPr>
            <p:txBody>
              <a:bodyPr/>
              <a:lstStyle/>
              <a:p>
                <a:endParaRPr lang="en-US" sz="1200"/>
              </a:p>
            </p:txBody>
          </p:sp>
          <p:sp>
            <p:nvSpPr>
              <p:cNvPr id="23" name="TextBox 23"/>
              <p:cNvSpPr txBox="1"/>
              <p:nvPr/>
            </p:nvSpPr>
            <p:spPr>
              <a:xfrm>
                <a:off x="0" y="-47625"/>
                <a:ext cx="812800" cy="860425"/>
              </a:xfrm>
              <a:prstGeom prst="rect">
                <a:avLst/>
              </a:prstGeom>
            </p:spPr>
            <p:txBody>
              <a:bodyPr lIns="15474" tIns="15474" rIns="15474" bIns="15474" rtlCol="0" anchor="ctr"/>
              <a:lstStyle/>
              <a:p>
                <a:pPr algn="ctr">
                  <a:lnSpc>
                    <a:spcPts val="1009"/>
                  </a:lnSpc>
                </a:pPr>
                <a:endParaRPr sz="1200"/>
              </a:p>
            </p:txBody>
          </p:sp>
        </p:grpSp>
      </p:grpSp>
      <p:sp>
        <p:nvSpPr>
          <p:cNvPr id="24" name="AutoShape 24"/>
          <p:cNvSpPr/>
          <p:nvPr/>
        </p:nvSpPr>
        <p:spPr>
          <a:xfrm>
            <a:off x="6071076" y="4895383"/>
            <a:ext cx="1760782" cy="322270"/>
          </a:xfrm>
          <a:prstGeom prst="line">
            <a:avLst/>
          </a:prstGeom>
          <a:ln w="9525" cap="flat">
            <a:solidFill>
              <a:srgbClr val="9EABAE"/>
            </a:solidFill>
            <a:prstDash val="sysDash"/>
            <a:headEnd type="none" w="sm" len="sm"/>
            <a:tailEnd type="none" w="sm" len="sm"/>
          </a:ln>
        </p:spPr>
        <p:txBody>
          <a:bodyPr/>
          <a:lstStyle/>
          <a:p>
            <a:endParaRPr lang="en-US" sz="1200"/>
          </a:p>
        </p:txBody>
      </p:sp>
      <p:sp>
        <p:nvSpPr>
          <p:cNvPr id="25" name="AutoShape 25"/>
          <p:cNvSpPr/>
          <p:nvPr/>
        </p:nvSpPr>
        <p:spPr>
          <a:xfrm flipH="1" flipV="1">
            <a:off x="6070851" y="4892255"/>
            <a:ext cx="2819980" cy="247914"/>
          </a:xfrm>
          <a:prstGeom prst="line">
            <a:avLst/>
          </a:prstGeom>
          <a:ln w="9525" cap="flat">
            <a:solidFill>
              <a:srgbClr val="9EABAE"/>
            </a:solidFill>
            <a:prstDash val="sysDash"/>
            <a:headEnd type="none" w="sm" len="sm"/>
            <a:tailEnd type="none" w="sm" len="sm"/>
          </a:ln>
        </p:spPr>
        <p:txBody>
          <a:bodyPr/>
          <a:lstStyle/>
          <a:p>
            <a:endParaRPr lang="en-US" sz="1200"/>
          </a:p>
        </p:txBody>
      </p:sp>
      <p:sp>
        <p:nvSpPr>
          <p:cNvPr id="26" name="Freeform 26"/>
          <p:cNvSpPr/>
          <p:nvPr/>
        </p:nvSpPr>
        <p:spPr>
          <a:xfrm>
            <a:off x="8904517" y="4993284"/>
            <a:ext cx="254000" cy="254000"/>
          </a:xfrm>
          <a:custGeom>
            <a:avLst/>
            <a:gdLst/>
            <a:ahLst/>
            <a:cxnLst/>
            <a:rect l="l" t="t" r="r" b="b"/>
            <a:pathLst>
              <a:path w="381000" h="381000">
                <a:moveTo>
                  <a:pt x="0" y="0"/>
                </a:moveTo>
                <a:lnTo>
                  <a:pt x="381000" y="0"/>
                </a:lnTo>
                <a:lnTo>
                  <a:pt x="381000" y="381000"/>
                </a:lnTo>
                <a:lnTo>
                  <a:pt x="0" y="3810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sz="1200"/>
          </a:p>
        </p:txBody>
      </p:sp>
      <p:sp>
        <p:nvSpPr>
          <p:cNvPr id="27" name="Freeform 27"/>
          <p:cNvSpPr/>
          <p:nvPr/>
        </p:nvSpPr>
        <p:spPr>
          <a:xfrm>
            <a:off x="9137012" y="5093776"/>
            <a:ext cx="143827" cy="254000"/>
          </a:xfrm>
          <a:custGeom>
            <a:avLst/>
            <a:gdLst/>
            <a:ahLst/>
            <a:cxnLst/>
            <a:rect l="l" t="t" r="r" b="b"/>
            <a:pathLst>
              <a:path w="215741" h="381000">
                <a:moveTo>
                  <a:pt x="0" y="0"/>
                </a:moveTo>
                <a:lnTo>
                  <a:pt x="215741" y="0"/>
                </a:lnTo>
                <a:lnTo>
                  <a:pt x="215741" y="381000"/>
                </a:lnTo>
                <a:lnTo>
                  <a:pt x="0" y="38100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sz="1200"/>
          </a:p>
        </p:txBody>
      </p:sp>
      <p:grpSp>
        <p:nvGrpSpPr>
          <p:cNvPr id="28" name="Group 28"/>
          <p:cNvGrpSpPr/>
          <p:nvPr/>
        </p:nvGrpSpPr>
        <p:grpSpPr>
          <a:xfrm>
            <a:off x="8577868" y="5182353"/>
            <a:ext cx="495808" cy="381000"/>
            <a:chOff x="0" y="0"/>
            <a:chExt cx="991616" cy="762000"/>
          </a:xfrm>
        </p:grpSpPr>
        <p:sp>
          <p:nvSpPr>
            <p:cNvPr id="29" name="Freeform 29"/>
            <p:cNvSpPr/>
            <p:nvPr/>
          </p:nvSpPr>
          <p:spPr>
            <a:xfrm rot="327229" flipH="1">
              <a:off x="30041" y="42737"/>
              <a:ext cx="931534" cy="676526"/>
            </a:xfrm>
            <a:custGeom>
              <a:avLst/>
              <a:gdLst/>
              <a:ahLst/>
              <a:cxnLst/>
              <a:rect l="l" t="t" r="r" b="b"/>
              <a:pathLst>
                <a:path w="931534" h="676526">
                  <a:moveTo>
                    <a:pt x="931534" y="0"/>
                  </a:moveTo>
                  <a:lnTo>
                    <a:pt x="0" y="0"/>
                  </a:lnTo>
                  <a:lnTo>
                    <a:pt x="0" y="676526"/>
                  </a:lnTo>
                  <a:lnTo>
                    <a:pt x="931534" y="676526"/>
                  </a:lnTo>
                  <a:lnTo>
                    <a:pt x="9315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sz="1200"/>
            </a:p>
          </p:txBody>
        </p:sp>
        <p:sp>
          <p:nvSpPr>
            <p:cNvPr id="30" name="AutoShape 30"/>
            <p:cNvSpPr/>
            <p:nvPr/>
          </p:nvSpPr>
          <p:spPr>
            <a:xfrm flipH="1" flipV="1">
              <a:off x="716790" y="140601"/>
              <a:ext cx="86666" cy="177500"/>
            </a:xfrm>
            <a:prstGeom prst="line">
              <a:avLst/>
            </a:prstGeom>
            <a:ln w="13580" cap="rnd">
              <a:solidFill>
                <a:srgbClr val="AB0520"/>
              </a:solidFill>
              <a:prstDash val="solid"/>
              <a:headEnd type="none" w="sm" len="sm"/>
              <a:tailEnd type="none" w="sm" len="sm"/>
            </a:ln>
          </p:spPr>
          <p:txBody>
            <a:bodyPr/>
            <a:lstStyle/>
            <a:p>
              <a:endParaRPr lang="en-US" sz="1200"/>
            </a:p>
          </p:txBody>
        </p:sp>
        <p:grpSp>
          <p:nvGrpSpPr>
            <p:cNvPr id="31" name="Group 31"/>
            <p:cNvGrpSpPr/>
            <p:nvPr/>
          </p:nvGrpSpPr>
          <p:grpSpPr>
            <a:xfrm rot="-1632511">
              <a:off x="694703" y="194929"/>
              <a:ext cx="116048" cy="67430"/>
              <a:chOff x="0" y="0"/>
              <a:chExt cx="61163" cy="35539"/>
            </a:xfrm>
          </p:grpSpPr>
          <p:sp>
            <p:nvSpPr>
              <p:cNvPr id="32" name="Freeform 32"/>
              <p:cNvSpPr/>
              <p:nvPr/>
            </p:nvSpPr>
            <p:spPr>
              <a:xfrm>
                <a:off x="0" y="0"/>
                <a:ext cx="61163" cy="35539"/>
              </a:xfrm>
              <a:custGeom>
                <a:avLst/>
                <a:gdLst/>
                <a:ahLst/>
                <a:cxnLst/>
                <a:rect l="l" t="t" r="r" b="b"/>
                <a:pathLst>
                  <a:path w="61163" h="35539">
                    <a:moveTo>
                      <a:pt x="0" y="0"/>
                    </a:moveTo>
                    <a:lnTo>
                      <a:pt x="61163" y="0"/>
                    </a:lnTo>
                    <a:lnTo>
                      <a:pt x="61163" y="35539"/>
                    </a:lnTo>
                    <a:lnTo>
                      <a:pt x="0" y="35539"/>
                    </a:lnTo>
                    <a:close/>
                  </a:path>
                </a:pathLst>
              </a:custGeom>
              <a:solidFill>
                <a:srgbClr val="AB0520"/>
              </a:solidFill>
            </p:spPr>
            <p:txBody>
              <a:bodyPr/>
              <a:lstStyle/>
              <a:p>
                <a:endParaRPr lang="en-US" sz="1200"/>
              </a:p>
            </p:txBody>
          </p:sp>
          <p:sp>
            <p:nvSpPr>
              <p:cNvPr id="33" name="TextBox 33"/>
              <p:cNvSpPr txBox="1"/>
              <p:nvPr/>
            </p:nvSpPr>
            <p:spPr>
              <a:xfrm>
                <a:off x="0" y="-47625"/>
                <a:ext cx="812800" cy="860425"/>
              </a:xfrm>
              <a:prstGeom prst="rect">
                <a:avLst/>
              </a:prstGeom>
            </p:spPr>
            <p:txBody>
              <a:bodyPr lIns="15711" tIns="15711" rIns="15711" bIns="15711" rtlCol="0" anchor="ctr"/>
              <a:lstStyle/>
              <a:p>
                <a:pPr algn="ctr">
                  <a:lnSpc>
                    <a:spcPts val="1009"/>
                  </a:lnSpc>
                </a:pPr>
                <a:endParaRPr sz="1200"/>
              </a:p>
            </p:txBody>
          </p:sp>
        </p:grpSp>
      </p:grpSp>
      <p:sp>
        <p:nvSpPr>
          <p:cNvPr id="34" name="AutoShape 34"/>
          <p:cNvSpPr/>
          <p:nvPr/>
        </p:nvSpPr>
        <p:spPr>
          <a:xfrm flipH="1" flipV="1">
            <a:off x="6563025" y="3063489"/>
            <a:ext cx="615875" cy="323744"/>
          </a:xfrm>
          <a:prstGeom prst="line">
            <a:avLst/>
          </a:prstGeom>
          <a:ln w="9525" cap="flat">
            <a:solidFill>
              <a:srgbClr val="9EABAE"/>
            </a:solidFill>
            <a:prstDash val="sysDash"/>
            <a:headEnd type="none" w="sm" len="sm"/>
            <a:tailEnd type="none" w="sm" len="sm"/>
          </a:ln>
        </p:spPr>
        <p:txBody>
          <a:bodyPr/>
          <a:lstStyle/>
          <a:p>
            <a:endParaRPr lang="en-US" sz="1200"/>
          </a:p>
        </p:txBody>
      </p:sp>
      <p:sp>
        <p:nvSpPr>
          <p:cNvPr id="35" name="Freeform 35"/>
          <p:cNvSpPr/>
          <p:nvPr/>
        </p:nvSpPr>
        <p:spPr>
          <a:xfrm>
            <a:off x="7832429" y="5073532"/>
            <a:ext cx="254000" cy="254000"/>
          </a:xfrm>
          <a:custGeom>
            <a:avLst/>
            <a:gdLst/>
            <a:ahLst/>
            <a:cxnLst/>
            <a:rect l="l" t="t" r="r" b="b"/>
            <a:pathLst>
              <a:path w="381000" h="381000">
                <a:moveTo>
                  <a:pt x="0" y="0"/>
                </a:moveTo>
                <a:lnTo>
                  <a:pt x="381000" y="0"/>
                </a:lnTo>
                <a:lnTo>
                  <a:pt x="381000" y="381000"/>
                </a:lnTo>
                <a:lnTo>
                  <a:pt x="0" y="3810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sz="1200"/>
          </a:p>
        </p:txBody>
      </p:sp>
      <p:grpSp>
        <p:nvGrpSpPr>
          <p:cNvPr id="36" name="Group 36"/>
          <p:cNvGrpSpPr/>
          <p:nvPr/>
        </p:nvGrpSpPr>
        <p:grpSpPr>
          <a:xfrm>
            <a:off x="7583953" y="5217653"/>
            <a:ext cx="495808" cy="381000"/>
            <a:chOff x="0" y="0"/>
            <a:chExt cx="991616" cy="762000"/>
          </a:xfrm>
        </p:grpSpPr>
        <p:sp>
          <p:nvSpPr>
            <p:cNvPr id="37" name="Freeform 37"/>
            <p:cNvSpPr/>
            <p:nvPr/>
          </p:nvSpPr>
          <p:spPr>
            <a:xfrm rot="327229" flipH="1">
              <a:off x="30041" y="42737"/>
              <a:ext cx="931534" cy="676526"/>
            </a:xfrm>
            <a:custGeom>
              <a:avLst/>
              <a:gdLst/>
              <a:ahLst/>
              <a:cxnLst/>
              <a:rect l="l" t="t" r="r" b="b"/>
              <a:pathLst>
                <a:path w="931534" h="676526">
                  <a:moveTo>
                    <a:pt x="931534" y="0"/>
                  </a:moveTo>
                  <a:lnTo>
                    <a:pt x="0" y="0"/>
                  </a:lnTo>
                  <a:lnTo>
                    <a:pt x="0" y="676526"/>
                  </a:lnTo>
                  <a:lnTo>
                    <a:pt x="931534" y="676526"/>
                  </a:lnTo>
                  <a:lnTo>
                    <a:pt x="931534"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sz="1200"/>
            </a:p>
          </p:txBody>
        </p:sp>
        <p:sp>
          <p:nvSpPr>
            <p:cNvPr id="38" name="AutoShape 38"/>
            <p:cNvSpPr/>
            <p:nvPr/>
          </p:nvSpPr>
          <p:spPr>
            <a:xfrm flipH="1" flipV="1">
              <a:off x="716790" y="140601"/>
              <a:ext cx="86666" cy="177500"/>
            </a:xfrm>
            <a:prstGeom prst="line">
              <a:avLst/>
            </a:prstGeom>
            <a:ln w="13580" cap="rnd">
              <a:solidFill>
                <a:srgbClr val="AB0520"/>
              </a:solidFill>
              <a:prstDash val="solid"/>
              <a:headEnd type="none" w="sm" len="sm"/>
              <a:tailEnd type="none" w="sm" len="sm"/>
            </a:ln>
          </p:spPr>
          <p:txBody>
            <a:bodyPr/>
            <a:lstStyle/>
            <a:p>
              <a:endParaRPr lang="en-US" sz="1200"/>
            </a:p>
          </p:txBody>
        </p:sp>
        <p:grpSp>
          <p:nvGrpSpPr>
            <p:cNvPr id="39" name="Group 39"/>
            <p:cNvGrpSpPr/>
            <p:nvPr/>
          </p:nvGrpSpPr>
          <p:grpSpPr>
            <a:xfrm rot="-1632511">
              <a:off x="694703" y="194929"/>
              <a:ext cx="116048" cy="67430"/>
              <a:chOff x="0" y="0"/>
              <a:chExt cx="61163" cy="35539"/>
            </a:xfrm>
          </p:grpSpPr>
          <p:sp>
            <p:nvSpPr>
              <p:cNvPr id="40" name="Freeform 40"/>
              <p:cNvSpPr/>
              <p:nvPr/>
            </p:nvSpPr>
            <p:spPr>
              <a:xfrm>
                <a:off x="0" y="0"/>
                <a:ext cx="61163" cy="35539"/>
              </a:xfrm>
              <a:custGeom>
                <a:avLst/>
                <a:gdLst/>
                <a:ahLst/>
                <a:cxnLst/>
                <a:rect l="l" t="t" r="r" b="b"/>
                <a:pathLst>
                  <a:path w="61163" h="35539">
                    <a:moveTo>
                      <a:pt x="0" y="0"/>
                    </a:moveTo>
                    <a:lnTo>
                      <a:pt x="61163" y="0"/>
                    </a:lnTo>
                    <a:lnTo>
                      <a:pt x="61163" y="35539"/>
                    </a:lnTo>
                    <a:lnTo>
                      <a:pt x="0" y="35539"/>
                    </a:lnTo>
                    <a:close/>
                  </a:path>
                </a:pathLst>
              </a:custGeom>
              <a:solidFill>
                <a:srgbClr val="AB0520"/>
              </a:solidFill>
            </p:spPr>
            <p:txBody>
              <a:bodyPr/>
              <a:lstStyle/>
              <a:p>
                <a:endParaRPr lang="en-US" sz="1200"/>
              </a:p>
            </p:txBody>
          </p:sp>
          <p:sp>
            <p:nvSpPr>
              <p:cNvPr id="41" name="TextBox 41"/>
              <p:cNvSpPr txBox="1"/>
              <p:nvPr/>
            </p:nvSpPr>
            <p:spPr>
              <a:xfrm>
                <a:off x="0" y="-47625"/>
                <a:ext cx="812800" cy="860425"/>
              </a:xfrm>
              <a:prstGeom prst="rect">
                <a:avLst/>
              </a:prstGeom>
            </p:spPr>
            <p:txBody>
              <a:bodyPr lIns="15711" tIns="15711" rIns="15711" bIns="15711" rtlCol="0" anchor="ctr"/>
              <a:lstStyle/>
              <a:p>
                <a:pPr algn="ctr">
                  <a:lnSpc>
                    <a:spcPts val="1009"/>
                  </a:lnSpc>
                </a:pPr>
                <a:endParaRPr sz="1200"/>
              </a:p>
            </p:txBody>
          </p:sp>
        </p:grpSp>
      </p:grpSp>
      <p:grpSp>
        <p:nvGrpSpPr>
          <p:cNvPr id="42" name="Group 42"/>
          <p:cNvGrpSpPr/>
          <p:nvPr/>
        </p:nvGrpSpPr>
        <p:grpSpPr>
          <a:xfrm>
            <a:off x="3931151" y="2705876"/>
            <a:ext cx="8039069" cy="961390"/>
            <a:chOff x="0" y="0"/>
            <a:chExt cx="16078137" cy="1922780"/>
          </a:xfrm>
        </p:grpSpPr>
        <p:grpSp>
          <p:nvGrpSpPr>
            <p:cNvPr id="43" name="Group 43"/>
            <p:cNvGrpSpPr/>
            <p:nvPr/>
          </p:nvGrpSpPr>
          <p:grpSpPr>
            <a:xfrm>
              <a:off x="0" y="0"/>
              <a:ext cx="16078137" cy="1922780"/>
              <a:chOff x="0" y="0"/>
              <a:chExt cx="4203435" cy="502688"/>
            </a:xfrm>
          </p:grpSpPr>
          <p:sp>
            <p:nvSpPr>
              <p:cNvPr id="44" name="Freeform 44"/>
              <p:cNvSpPr/>
              <p:nvPr/>
            </p:nvSpPr>
            <p:spPr>
              <a:xfrm>
                <a:off x="0" y="0"/>
                <a:ext cx="4203435" cy="502688"/>
              </a:xfrm>
              <a:custGeom>
                <a:avLst/>
                <a:gdLst/>
                <a:ahLst/>
                <a:cxnLst/>
                <a:rect l="l" t="t" r="r" b="b"/>
                <a:pathLst>
                  <a:path w="4203435" h="502688">
                    <a:moveTo>
                      <a:pt x="4203435" y="0"/>
                    </a:moveTo>
                    <a:lnTo>
                      <a:pt x="0" y="0"/>
                    </a:lnTo>
                    <a:lnTo>
                      <a:pt x="101600" y="251344"/>
                    </a:lnTo>
                    <a:lnTo>
                      <a:pt x="0" y="502688"/>
                    </a:lnTo>
                    <a:lnTo>
                      <a:pt x="4203435" y="502688"/>
                    </a:lnTo>
                    <a:lnTo>
                      <a:pt x="4101835" y="251344"/>
                    </a:lnTo>
                    <a:lnTo>
                      <a:pt x="4203435" y="0"/>
                    </a:lnTo>
                    <a:close/>
                  </a:path>
                </a:pathLst>
              </a:custGeom>
              <a:solidFill>
                <a:srgbClr val="EF4056"/>
              </a:solidFill>
            </p:spPr>
            <p:txBody>
              <a:bodyPr/>
              <a:lstStyle/>
              <a:p>
                <a:endParaRPr lang="en-US" sz="1200"/>
              </a:p>
            </p:txBody>
          </p:sp>
          <p:sp>
            <p:nvSpPr>
              <p:cNvPr id="45" name="TextBox 45"/>
              <p:cNvSpPr txBox="1"/>
              <p:nvPr/>
            </p:nvSpPr>
            <p:spPr>
              <a:xfrm>
                <a:off x="88900" y="-38100"/>
                <a:ext cx="635000" cy="444500"/>
              </a:xfrm>
              <a:prstGeom prst="rect">
                <a:avLst/>
              </a:prstGeom>
            </p:spPr>
            <p:txBody>
              <a:bodyPr lIns="33867" tIns="33867" rIns="33867" bIns="33867" rtlCol="0" anchor="ctr"/>
              <a:lstStyle/>
              <a:p>
                <a:pPr algn="ctr">
                  <a:lnSpc>
                    <a:spcPts val="1357"/>
                  </a:lnSpc>
                </a:pPr>
                <a:endParaRPr sz="1200"/>
              </a:p>
            </p:txBody>
          </p:sp>
        </p:grpSp>
        <p:sp>
          <p:nvSpPr>
            <p:cNvPr id="46" name="TextBox 46"/>
            <p:cNvSpPr txBox="1"/>
            <p:nvPr/>
          </p:nvSpPr>
          <p:spPr>
            <a:xfrm>
              <a:off x="824024" y="315596"/>
              <a:ext cx="14408913" cy="1275990"/>
            </a:xfrm>
            <a:prstGeom prst="rect">
              <a:avLst/>
            </a:prstGeom>
          </p:spPr>
          <p:txBody>
            <a:bodyPr lIns="0" tIns="0" rIns="0" bIns="0" rtlCol="0" anchor="t">
              <a:spAutoFit/>
            </a:bodyPr>
            <a:lstStyle/>
            <a:p>
              <a:pPr algn="ctr">
                <a:lnSpc>
                  <a:spcPts val="1680"/>
                </a:lnSpc>
                <a:spcBef>
                  <a:spcPct val="0"/>
                </a:spcBef>
              </a:pPr>
              <a:r>
                <a:rPr lang="en-US" sz="1200">
                  <a:solidFill>
                    <a:srgbClr val="000000"/>
                  </a:solidFill>
                  <a:latin typeface="Roboto"/>
                </a:rPr>
                <a:t>This work is supported by the AFRI Foundational and Applied Science Program: Inter- Disciplinary Engagement in Animal Systems (IDEAS) [award no. 2022-10726] from the USDA National Institute of Food and Agriculture.</a:t>
              </a:r>
            </a:p>
          </p:txBody>
        </p:sp>
      </p:grpSp>
      <p:grpSp>
        <p:nvGrpSpPr>
          <p:cNvPr id="47" name="Group 47"/>
          <p:cNvGrpSpPr/>
          <p:nvPr/>
        </p:nvGrpSpPr>
        <p:grpSpPr>
          <a:xfrm>
            <a:off x="3931151" y="3775490"/>
            <a:ext cx="8039069" cy="752105"/>
            <a:chOff x="0" y="0"/>
            <a:chExt cx="16078137" cy="1504209"/>
          </a:xfrm>
        </p:grpSpPr>
        <p:grpSp>
          <p:nvGrpSpPr>
            <p:cNvPr id="48" name="Group 48"/>
            <p:cNvGrpSpPr/>
            <p:nvPr/>
          </p:nvGrpSpPr>
          <p:grpSpPr>
            <a:xfrm>
              <a:off x="0" y="0"/>
              <a:ext cx="16078137" cy="1504209"/>
              <a:chOff x="0" y="0"/>
              <a:chExt cx="3262046" cy="305184"/>
            </a:xfrm>
          </p:grpSpPr>
          <p:sp>
            <p:nvSpPr>
              <p:cNvPr id="49" name="Freeform 49"/>
              <p:cNvSpPr/>
              <p:nvPr/>
            </p:nvSpPr>
            <p:spPr>
              <a:xfrm>
                <a:off x="0" y="0"/>
                <a:ext cx="3262045" cy="305184"/>
              </a:xfrm>
              <a:custGeom>
                <a:avLst/>
                <a:gdLst/>
                <a:ahLst/>
                <a:cxnLst/>
                <a:rect l="l" t="t" r="r" b="b"/>
                <a:pathLst>
                  <a:path w="3262045" h="305184">
                    <a:moveTo>
                      <a:pt x="3058846" y="0"/>
                    </a:moveTo>
                    <a:lnTo>
                      <a:pt x="203200" y="0"/>
                    </a:lnTo>
                    <a:lnTo>
                      <a:pt x="0" y="152592"/>
                    </a:lnTo>
                    <a:lnTo>
                      <a:pt x="203200" y="305184"/>
                    </a:lnTo>
                    <a:lnTo>
                      <a:pt x="3058846" y="305184"/>
                    </a:lnTo>
                    <a:lnTo>
                      <a:pt x="3262045" y="152592"/>
                    </a:lnTo>
                    <a:lnTo>
                      <a:pt x="3058846" y="0"/>
                    </a:lnTo>
                    <a:close/>
                  </a:path>
                </a:pathLst>
              </a:custGeom>
              <a:solidFill>
                <a:srgbClr val="EF4056"/>
              </a:solidFill>
            </p:spPr>
            <p:txBody>
              <a:bodyPr/>
              <a:lstStyle/>
              <a:p>
                <a:endParaRPr lang="en-US" sz="1200"/>
              </a:p>
            </p:txBody>
          </p:sp>
          <p:sp>
            <p:nvSpPr>
              <p:cNvPr id="50" name="TextBox 50"/>
              <p:cNvSpPr txBox="1"/>
              <p:nvPr/>
            </p:nvSpPr>
            <p:spPr>
              <a:xfrm>
                <a:off x="152400" y="-38100"/>
                <a:ext cx="508000" cy="444500"/>
              </a:xfrm>
              <a:prstGeom prst="rect">
                <a:avLst/>
              </a:prstGeom>
            </p:spPr>
            <p:txBody>
              <a:bodyPr lIns="26170" tIns="26170" rIns="26170" bIns="26170" rtlCol="0" anchor="ctr"/>
              <a:lstStyle/>
              <a:p>
                <a:pPr algn="ctr">
                  <a:lnSpc>
                    <a:spcPts val="1731"/>
                  </a:lnSpc>
                </a:pPr>
                <a:endParaRPr sz="1200"/>
              </a:p>
            </p:txBody>
          </p:sp>
        </p:grpSp>
        <p:sp>
          <p:nvSpPr>
            <p:cNvPr id="51" name="TextBox 51"/>
            <p:cNvSpPr txBox="1"/>
            <p:nvPr/>
          </p:nvSpPr>
          <p:spPr>
            <a:xfrm>
              <a:off x="1152954" y="272132"/>
              <a:ext cx="13754297" cy="839973"/>
            </a:xfrm>
            <a:prstGeom prst="rect">
              <a:avLst/>
            </a:prstGeom>
          </p:spPr>
          <p:txBody>
            <a:bodyPr lIns="0" tIns="0" rIns="0" bIns="0" rtlCol="0" anchor="t">
              <a:spAutoFit/>
            </a:bodyPr>
            <a:lstStyle/>
            <a:p>
              <a:pPr algn="ctr">
                <a:lnSpc>
                  <a:spcPts val="1680"/>
                </a:lnSpc>
                <a:spcBef>
                  <a:spcPct val="0"/>
                </a:spcBef>
              </a:pPr>
              <a:r>
                <a:rPr lang="en-US" sz="1200">
                  <a:solidFill>
                    <a:srgbClr val="000000"/>
                  </a:solidFill>
                  <a:latin typeface="Roboto"/>
                </a:rPr>
                <a:t>Additional funding was provided by Arizona Experiment Station, the Marley Endowment for Sustainable Rangeland Stewardship, and Arizona Cooperative Extension.</a:t>
              </a:r>
            </a:p>
          </p:txBody>
        </p:sp>
      </p:grpSp>
      <p:sp>
        <p:nvSpPr>
          <p:cNvPr id="52" name="Freeform 52"/>
          <p:cNvSpPr/>
          <p:nvPr/>
        </p:nvSpPr>
        <p:spPr>
          <a:xfrm>
            <a:off x="5771891" y="4584744"/>
            <a:ext cx="596932" cy="742789"/>
          </a:xfrm>
          <a:custGeom>
            <a:avLst/>
            <a:gdLst/>
            <a:ahLst/>
            <a:cxnLst/>
            <a:rect l="l" t="t" r="r" b="b"/>
            <a:pathLst>
              <a:path w="895398" h="1114183">
                <a:moveTo>
                  <a:pt x="0" y="0"/>
                </a:moveTo>
                <a:lnTo>
                  <a:pt x="895398" y="0"/>
                </a:lnTo>
                <a:lnTo>
                  <a:pt x="895398" y="1114182"/>
                </a:lnTo>
                <a:lnTo>
                  <a:pt x="0" y="1114182"/>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sz="1200"/>
          </a:p>
        </p:txBody>
      </p:sp>
      <p:grpSp>
        <p:nvGrpSpPr>
          <p:cNvPr id="53" name="Group 53"/>
          <p:cNvGrpSpPr/>
          <p:nvPr/>
        </p:nvGrpSpPr>
        <p:grpSpPr>
          <a:xfrm>
            <a:off x="3931151" y="1165000"/>
            <a:ext cx="8047683" cy="1432653"/>
            <a:chOff x="0" y="0"/>
            <a:chExt cx="4207939" cy="749100"/>
          </a:xfrm>
        </p:grpSpPr>
        <p:sp>
          <p:nvSpPr>
            <p:cNvPr id="54" name="Freeform 54"/>
            <p:cNvSpPr/>
            <p:nvPr/>
          </p:nvSpPr>
          <p:spPr>
            <a:xfrm>
              <a:off x="0" y="0"/>
              <a:ext cx="4207939" cy="749100"/>
            </a:xfrm>
            <a:custGeom>
              <a:avLst/>
              <a:gdLst/>
              <a:ahLst/>
              <a:cxnLst/>
              <a:rect l="l" t="t" r="r" b="b"/>
              <a:pathLst>
                <a:path w="4207939" h="749100">
                  <a:moveTo>
                    <a:pt x="4207939" y="0"/>
                  </a:moveTo>
                  <a:lnTo>
                    <a:pt x="0" y="0"/>
                  </a:lnTo>
                  <a:lnTo>
                    <a:pt x="101600" y="374550"/>
                  </a:lnTo>
                  <a:lnTo>
                    <a:pt x="0" y="749100"/>
                  </a:lnTo>
                  <a:lnTo>
                    <a:pt x="4207939" y="749100"/>
                  </a:lnTo>
                  <a:lnTo>
                    <a:pt x="4106339" y="374550"/>
                  </a:lnTo>
                  <a:lnTo>
                    <a:pt x="4207939" y="0"/>
                  </a:lnTo>
                  <a:close/>
                </a:path>
              </a:pathLst>
            </a:custGeom>
            <a:solidFill>
              <a:srgbClr val="EF4056"/>
            </a:solidFill>
          </p:spPr>
          <p:txBody>
            <a:bodyPr/>
            <a:lstStyle/>
            <a:p>
              <a:endParaRPr lang="en-US" sz="1200"/>
            </a:p>
          </p:txBody>
        </p:sp>
        <p:sp>
          <p:nvSpPr>
            <p:cNvPr id="55" name="TextBox 55"/>
            <p:cNvSpPr txBox="1"/>
            <p:nvPr/>
          </p:nvSpPr>
          <p:spPr>
            <a:xfrm>
              <a:off x="88900" y="-38100"/>
              <a:ext cx="635000" cy="444500"/>
            </a:xfrm>
            <a:prstGeom prst="rect">
              <a:avLst/>
            </a:prstGeom>
          </p:spPr>
          <p:txBody>
            <a:bodyPr lIns="33867" tIns="33867" rIns="33867" bIns="33867" rtlCol="0" anchor="ctr"/>
            <a:lstStyle/>
            <a:p>
              <a:pPr algn="ctr">
                <a:lnSpc>
                  <a:spcPts val="1357"/>
                </a:lnSpc>
              </a:pPr>
              <a:endParaRPr sz="1200"/>
            </a:p>
          </p:txBody>
        </p:sp>
      </p:grpSp>
      <p:sp>
        <p:nvSpPr>
          <p:cNvPr id="56" name="TextBox 56"/>
          <p:cNvSpPr txBox="1"/>
          <p:nvPr/>
        </p:nvSpPr>
        <p:spPr>
          <a:xfrm>
            <a:off x="5167576" y="1236166"/>
            <a:ext cx="6418228" cy="1292020"/>
          </a:xfrm>
          <a:prstGeom prst="rect">
            <a:avLst/>
          </a:prstGeom>
        </p:spPr>
        <p:txBody>
          <a:bodyPr lIns="0" tIns="0" rIns="0" bIns="0" rtlCol="0" anchor="t">
            <a:spAutoFit/>
          </a:bodyPr>
          <a:lstStyle/>
          <a:p>
            <a:pPr>
              <a:lnSpc>
                <a:spcPts val="1680"/>
              </a:lnSpc>
              <a:spcBef>
                <a:spcPct val="0"/>
              </a:spcBef>
            </a:pPr>
            <a:r>
              <a:rPr lang="en-US" sz="1200">
                <a:solidFill>
                  <a:srgbClr val="000000"/>
                </a:solidFill>
                <a:latin typeface="Roboto"/>
              </a:rPr>
              <a:t>This material is based upon work that is supported by the National Institute of Food and Agriculture, U.S. Department of Agriculture, under award number 2021-38640-34695 through the Western Sustainable Agriculture Research and Education program under project number WPDP22-016. USDA is an equal opportunity employer and service provider. Any opinions, findings, conclusions, or recommendations expressed in this publication are those of the author(s) and do not necessarily reflect the view of the U.S. Department of Agriculture.</a:t>
            </a:r>
          </a:p>
        </p:txBody>
      </p:sp>
      <p:sp>
        <p:nvSpPr>
          <p:cNvPr id="57" name="TextBox 57"/>
          <p:cNvSpPr txBox="1"/>
          <p:nvPr/>
        </p:nvSpPr>
        <p:spPr>
          <a:xfrm>
            <a:off x="3496877" y="218856"/>
            <a:ext cx="5743891" cy="441339"/>
          </a:xfrm>
          <a:prstGeom prst="rect">
            <a:avLst/>
          </a:prstGeom>
        </p:spPr>
        <p:txBody>
          <a:bodyPr lIns="0" tIns="0" rIns="0" bIns="0" rtlCol="0" anchor="t">
            <a:spAutoFit/>
          </a:bodyPr>
          <a:lstStyle/>
          <a:p>
            <a:pPr algn="ctr">
              <a:lnSpc>
                <a:spcPts val="3733"/>
              </a:lnSpc>
            </a:pPr>
            <a:r>
              <a:rPr lang="en-US" sz="2666" dirty="0">
                <a:solidFill>
                  <a:srgbClr val="FFFFFF"/>
                </a:solidFill>
                <a:latin typeface="Roboto Bold"/>
              </a:rPr>
              <a:t>Additional Support From</a:t>
            </a:r>
            <a:endParaRPr lang="en-US" sz="2000" dirty="0">
              <a:solidFill>
                <a:srgbClr val="FFFFFF"/>
              </a:solidFill>
              <a:latin typeface="Roboto Bold"/>
            </a:endParaRPr>
          </a:p>
        </p:txBody>
      </p:sp>
      <p:sp>
        <p:nvSpPr>
          <p:cNvPr id="58" name="TextBox 58"/>
          <p:cNvSpPr txBox="1"/>
          <p:nvPr/>
        </p:nvSpPr>
        <p:spPr>
          <a:xfrm>
            <a:off x="788764" y="6311901"/>
            <a:ext cx="4378812" cy="333425"/>
          </a:xfrm>
          <a:prstGeom prst="rect">
            <a:avLst/>
          </a:prstGeom>
        </p:spPr>
        <p:txBody>
          <a:bodyPr lIns="0" tIns="0" rIns="0" bIns="0" rtlCol="0" anchor="t">
            <a:spAutoFit/>
          </a:bodyPr>
          <a:lstStyle/>
          <a:p>
            <a:pPr algn="ctr">
              <a:lnSpc>
                <a:spcPts val="2800"/>
              </a:lnSpc>
              <a:spcBef>
                <a:spcPct val="0"/>
              </a:spcBef>
            </a:pPr>
            <a:r>
              <a:rPr lang="en-US" sz="2000">
                <a:solidFill>
                  <a:srgbClr val="FFFFFF"/>
                </a:solidFill>
                <a:latin typeface="Roboto"/>
              </a:rPr>
              <a:t>rangelandsgateway.org/virtual-fence</a:t>
            </a:r>
          </a:p>
        </p:txBody>
      </p:sp>
      <p:grpSp>
        <p:nvGrpSpPr>
          <p:cNvPr id="59" name="Group 59"/>
          <p:cNvGrpSpPr/>
          <p:nvPr/>
        </p:nvGrpSpPr>
        <p:grpSpPr>
          <a:xfrm rot="-5400000">
            <a:off x="867696" y="526707"/>
            <a:ext cx="2305122" cy="3269153"/>
            <a:chOff x="0" y="0"/>
            <a:chExt cx="842890" cy="1195398"/>
          </a:xfrm>
        </p:grpSpPr>
        <p:sp>
          <p:nvSpPr>
            <p:cNvPr id="60" name="Freeform 60"/>
            <p:cNvSpPr/>
            <p:nvPr/>
          </p:nvSpPr>
          <p:spPr>
            <a:xfrm>
              <a:off x="0" y="0"/>
              <a:ext cx="842890" cy="1195398"/>
            </a:xfrm>
            <a:custGeom>
              <a:avLst/>
              <a:gdLst/>
              <a:ahLst/>
              <a:cxnLst/>
              <a:rect l="l" t="t" r="r" b="b"/>
              <a:pathLst>
                <a:path w="842890" h="1195398">
                  <a:moveTo>
                    <a:pt x="639690" y="0"/>
                  </a:moveTo>
                  <a:lnTo>
                    <a:pt x="0" y="0"/>
                  </a:lnTo>
                  <a:lnTo>
                    <a:pt x="0" y="1195398"/>
                  </a:lnTo>
                  <a:lnTo>
                    <a:pt x="639690" y="1195398"/>
                  </a:lnTo>
                  <a:lnTo>
                    <a:pt x="842890" y="597699"/>
                  </a:lnTo>
                  <a:lnTo>
                    <a:pt x="639690" y="0"/>
                  </a:lnTo>
                  <a:close/>
                </a:path>
              </a:pathLst>
            </a:custGeom>
            <a:solidFill>
              <a:srgbClr val="81D3EB"/>
            </a:solidFill>
          </p:spPr>
          <p:txBody>
            <a:bodyPr/>
            <a:lstStyle/>
            <a:p>
              <a:endParaRPr lang="en-US" sz="1200"/>
            </a:p>
          </p:txBody>
        </p:sp>
        <p:sp>
          <p:nvSpPr>
            <p:cNvPr id="61" name="TextBox 61"/>
            <p:cNvSpPr txBox="1"/>
            <p:nvPr/>
          </p:nvSpPr>
          <p:spPr>
            <a:xfrm>
              <a:off x="0" y="-38100"/>
              <a:ext cx="698500" cy="444500"/>
            </a:xfrm>
            <a:prstGeom prst="rect">
              <a:avLst/>
            </a:prstGeom>
          </p:spPr>
          <p:txBody>
            <a:bodyPr lIns="26170" tIns="26170" rIns="26170" bIns="26170" rtlCol="0" anchor="ctr"/>
            <a:lstStyle/>
            <a:p>
              <a:pPr algn="ctr">
                <a:lnSpc>
                  <a:spcPts val="1357"/>
                </a:lnSpc>
              </a:pPr>
              <a:endParaRPr sz="1200"/>
            </a:p>
          </p:txBody>
        </p:sp>
      </p:grpSp>
      <p:sp>
        <p:nvSpPr>
          <p:cNvPr id="62" name="Freeform 62"/>
          <p:cNvSpPr/>
          <p:nvPr/>
        </p:nvSpPr>
        <p:spPr>
          <a:xfrm>
            <a:off x="871594" y="2584612"/>
            <a:ext cx="2174301" cy="472911"/>
          </a:xfrm>
          <a:custGeom>
            <a:avLst/>
            <a:gdLst/>
            <a:ahLst/>
            <a:cxnLst/>
            <a:rect l="l" t="t" r="r" b="b"/>
            <a:pathLst>
              <a:path w="3261452" h="709366">
                <a:moveTo>
                  <a:pt x="0" y="0"/>
                </a:moveTo>
                <a:lnTo>
                  <a:pt x="3261452" y="0"/>
                </a:lnTo>
                <a:lnTo>
                  <a:pt x="3261452" y="709366"/>
                </a:lnTo>
                <a:lnTo>
                  <a:pt x="0" y="709366"/>
                </a:lnTo>
                <a:lnTo>
                  <a:pt x="0" y="0"/>
                </a:lnTo>
                <a:close/>
              </a:path>
            </a:pathLst>
          </a:custGeom>
          <a:blipFill>
            <a:blip r:embed="rId11"/>
            <a:stretch>
              <a:fillRect/>
            </a:stretch>
          </a:blipFill>
        </p:spPr>
        <p:txBody>
          <a:bodyPr/>
          <a:lstStyle/>
          <a:p>
            <a:endParaRPr lang="en-US" sz="1200"/>
          </a:p>
        </p:txBody>
      </p:sp>
      <p:sp>
        <p:nvSpPr>
          <p:cNvPr id="63" name="Freeform 63"/>
          <p:cNvSpPr/>
          <p:nvPr/>
        </p:nvSpPr>
        <p:spPr>
          <a:xfrm>
            <a:off x="871593" y="1956751"/>
            <a:ext cx="2297327" cy="401475"/>
          </a:xfrm>
          <a:custGeom>
            <a:avLst/>
            <a:gdLst/>
            <a:ahLst/>
            <a:cxnLst/>
            <a:rect l="l" t="t" r="r" b="b"/>
            <a:pathLst>
              <a:path w="3445990" h="602212">
                <a:moveTo>
                  <a:pt x="0" y="0"/>
                </a:moveTo>
                <a:lnTo>
                  <a:pt x="3445990" y="0"/>
                </a:lnTo>
                <a:lnTo>
                  <a:pt x="3445990" y="602212"/>
                </a:lnTo>
                <a:lnTo>
                  <a:pt x="0" y="602212"/>
                </a:lnTo>
                <a:lnTo>
                  <a:pt x="0" y="0"/>
                </a:lnTo>
                <a:close/>
              </a:path>
            </a:pathLst>
          </a:custGeom>
          <a:blipFill>
            <a:blip r:embed="rId12"/>
            <a:stretch>
              <a:fillRect/>
            </a:stretch>
          </a:blipFill>
        </p:spPr>
        <p:txBody>
          <a:bodyPr/>
          <a:lstStyle/>
          <a:p>
            <a:endParaRPr lang="en-US" sz="1200"/>
          </a:p>
        </p:txBody>
      </p:sp>
      <p:sp>
        <p:nvSpPr>
          <p:cNvPr id="64" name="TextBox 64"/>
          <p:cNvSpPr txBox="1"/>
          <p:nvPr/>
        </p:nvSpPr>
        <p:spPr>
          <a:xfrm>
            <a:off x="1019817" y="1319732"/>
            <a:ext cx="2000879" cy="392223"/>
          </a:xfrm>
          <a:prstGeom prst="rect">
            <a:avLst/>
          </a:prstGeom>
        </p:spPr>
        <p:txBody>
          <a:bodyPr lIns="0" tIns="0" rIns="0" bIns="0" rtlCol="0" anchor="t">
            <a:spAutoFit/>
          </a:bodyPr>
          <a:lstStyle/>
          <a:p>
            <a:pPr algn="ctr">
              <a:lnSpc>
                <a:spcPts val="3267"/>
              </a:lnSpc>
              <a:spcBef>
                <a:spcPct val="0"/>
              </a:spcBef>
            </a:pPr>
            <a:r>
              <a:rPr lang="en-US" sz="2333">
                <a:solidFill>
                  <a:srgbClr val="0C234B"/>
                </a:solidFill>
                <a:latin typeface="Roboto"/>
              </a:rPr>
              <a:t>Supported by</a:t>
            </a:r>
          </a:p>
        </p:txBody>
      </p:sp>
      <p:grpSp>
        <p:nvGrpSpPr>
          <p:cNvPr id="65" name="Group 65"/>
          <p:cNvGrpSpPr/>
          <p:nvPr/>
        </p:nvGrpSpPr>
        <p:grpSpPr>
          <a:xfrm>
            <a:off x="4327274" y="1611717"/>
            <a:ext cx="584310" cy="539219"/>
            <a:chOff x="0" y="0"/>
            <a:chExt cx="1168620" cy="1078437"/>
          </a:xfrm>
        </p:grpSpPr>
        <p:grpSp>
          <p:nvGrpSpPr>
            <p:cNvPr id="66" name="Group 66"/>
            <p:cNvGrpSpPr/>
            <p:nvPr/>
          </p:nvGrpSpPr>
          <p:grpSpPr>
            <a:xfrm>
              <a:off x="0" y="0"/>
              <a:ext cx="1168620" cy="1078437"/>
              <a:chOff x="0" y="0"/>
              <a:chExt cx="72137" cy="66570"/>
            </a:xfrm>
          </p:grpSpPr>
          <p:sp>
            <p:nvSpPr>
              <p:cNvPr id="67" name="Freeform 67"/>
              <p:cNvSpPr/>
              <p:nvPr/>
            </p:nvSpPr>
            <p:spPr>
              <a:xfrm>
                <a:off x="0" y="0"/>
                <a:ext cx="72137" cy="66570"/>
              </a:xfrm>
              <a:custGeom>
                <a:avLst/>
                <a:gdLst/>
                <a:ahLst/>
                <a:cxnLst/>
                <a:rect l="l" t="t" r="r" b="b"/>
                <a:pathLst>
                  <a:path w="72137" h="66570">
                    <a:moveTo>
                      <a:pt x="0" y="0"/>
                    </a:moveTo>
                    <a:lnTo>
                      <a:pt x="72137" y="0"/>
                    </a:lnTo>
                    <a:lnTo>
                      <a:pt x="72137" y="66570"/>
                    </a:lnTo>
                    <a:lnTo>
                      <a:pt x="0" y="66570"/>
                    </a:lnTo>
                    <a:close/>
                  </a:path>
                </a:pathLst>
              </a:custGeom>
              <a:solidFill>
                <a:srgbClr val="FFFFFF"/>
              </a:solidFill>
            </p:spPr>
            <p:txBody>
              <a:bodyPr/>
              <a:lstStyle/>
              <a:p>
                <a:endParaRPr lang="en-US" sz="1200"/>
              </a:p>
            </p:txBody>
          </p:sp>
          <p:sp>
            <p:nvSpPr>
              <p:cNvPr id="68" name="TextBox 68"/>
              <p:cNvSpPr txBox="1"/>
              <p:nvPr/>
            </p:nvSpPr>
            <p:spPr>
              <a:xfrm>
                <a:off x="0" y="-114300"/>
                <a:ext cx="812800" cy="927100"/>
              </a:xfrm>
              <a:prstGeom prst="rect">
                <a:avLst/>
              </a:prstGeom>
            </p:spPr>
            <p:txBody>
              <a:bodyPr lIns="33867" tIns="33867" rIns="33867" bIns="33867" rtlCol="0" anchor="ctr"/>
              <a:lstStyle/>
              <a:p>
                <a:pPr algn="ctr">
                  <a:lnSpc>
                    <a:spcPts val="5347"/>
                  </a:lnSpc>
                </a:pPr>
                <a:endParaRPr sz="1200"/>
              </a:p>
            </p:txBody>
          </p:sp>
        </p:grpSp>
        <p:sp>
          <p:nvSpPr>
            <p:cNvPr id="69" name="Freeform 69"/>
            <p:cNvSpPr/>
            <p:nvPr/>
          </p:nvSpPr>
          <p:spPr>
            <a:xfrm>
              <a:off x="0" y="0"/>
              <a:ext cx="1168620" cy="1078437"/>
            </a:xfrm>
            <a:custGeom>
              <a:avLst/>
              <a:gdLst/>
              <a:ahLst/>
              <a:cxnLst/>
              <a:rect l="l" t="t" r="r" b="b"/>
              <a:pathLst>
                <a:path w="1168620" h="1078437">
                  <a:moveTo>
                    <a:pt x="0" y="0"/>
                  </a:moveTo>
                  <a:lnTo>
                    <a:pt x="1168620" y="0"/>
                  </a:lnTo>
                  <a:lnTo>
                    <a:pt x="1168620" y="1078437"/>
                  </a:lnTo>
                  <a:lnTo>
                    <a:pt x="0" y="1078437"/>
                  </a:lnTo>
                  <a:lnTo>
                    <a:pt x="0" y="0"/>
                  </a:lnTo>
                  <a:close/>
                </a:path>
              </a:pathLst>
            </a:custGeom>
            <a:blipFill>
              <a:blip r:embed="rId13"/>
              <a:stretch>
                <a:fillRect/>
              </a:stretch>
            </a:blipFill>
          </p:spPr>
          <p:txBody>
            <a:bodyPr/>
            <a:lstStyle/>
            <a:p>
              <a:endParaRPr lang="en-US" sz="1200"/>
            </a:p>
          </p:txBody>
        </p:sp>
      </p:grpSp>
      <p:grpSp>
        <p:nvGrpSpPr>
          <p:cNvPr id="70" name="Group 70"/>
          <p:cNvGrpSpPr/>
          <p:nvPr/>
        </p:nvGrpSpPr>
        <p:grpSpPr>
          <a:xfrm>
            <a:off x="385681" y="3313844"/>
            <a:ext cx="3269153" cy="2858357"/>
            <a:chOff x="0" y="0"/>
            <a:chExt cx="909411" cy="795136"/>
          </a:xfrm>
        </p:grpSpPr>
        <p:sp>
          <p:nvSpPr>
            <p:cNvPr id="71" name="Freeform 71"/>
            <p:cNvSpPr/>
            <p:nvPr/>
          </p:nvSpPr>
          <p:spPr>
            <a:xfrm>
              <a:off x="0" y="0"/>
              <a:ext cx="909411" cy="795136"/>
            </a:xfrm>
            <a:custGeom>
              <a:avLst/>
              <a:gdLst/>
              <a:ahLst/>
              <a:cxnLst/>
              <a:rect l="l" t="t" r="r" b="b"/>
              <a:pathLst>
                <a:path w="909411" h="795136">
                  <a:moveTo>
                    <a:pt x="203200" y="795136"/>
                  </a:moveTo>
                  <a:lnTo>
                    <a:pt x="706211" y="795136"/>
                  </a:lnTo>
                  <a:lnTo>
                    <a:pt x="909411" y="0"/>
                  </a:lnTo>
                  <a:lnTo>
                    <a:pt x="0" y="0"/>
                  </a:lnTo>
                  <a:lnTo>
                    <a:pt x="203200" y="795136"/>
                  </a:lnTo>
                  <a:close/>
                </a:path>
              </a:pathLst>
            </a:custGeom>
            <a:solidFill>
              <a:srgbClr val="1E5288"/>
            </a:solidFill>
          </p:spPr>
          <p:txBody>
            <a:bodyPr/>
            <a:lstStyle/>
            <a:p>
              <a:endParaRPr lang="en-US" sz="1200"/>
            </a:p>
          </p:txBody>
        </p:sp>
        <p:sp>
          <p:nvSpPr>
            <p:cNvPr id="72" name="TextBox 72"/>
            <p:cNvSpPr txBox="1"/>
            <p:nvPr/>
          </p:nvSpPr>
          <p:spPr>
            <a:xfrm>
              <a:off x="127000" y="-38100"/>
              <a:ext cx="558800" cy="647700"/>
            </a:xfrm>
            <a:prstGeom prst="rect">
              <a:avLst/>
            </a:prstGeom>
          </p:spPr>
          <p:txBody>
            <a:bodyPr lIns="26170" tIns="26170" rIns="26170" bIns="26170" rtlCol="0" anchor="ctr"/>
            <a:lstStyle/>
            <a:p>
              <a:pPr algn="ctr">
                <a:lnSpc>
                  <a:spcPts val="1357"/>
                </a:lnSpc>
              </a:pPr>
              <a:endParaRPr sz="1200"/>
            </a:p>
          </p:txBody>
        </p:sp>
      </p:grpSp>
      <p:sp>
        <p:nvSpPr>
          <p:cNvPr id="73" name="TextBox 73"/>
          <p:cNvSpPr txBox="1"/>
          <p:nvPr/>
        </p:nvSpPr>
        <p:spPr>
          <a:xfrm>
            <a:off x="1019817" y="3410190"/>
            <a:ext cx="2000879" cy="392223"/>
          </a:xfrm>
          <a:prstGeom prst="rect">
            <a:avLst/>
          </a:prstGeom>
        </p:spPr>
        <p:txBody>
          <a:bodyPr lIns="0" tIns="0" rIns="0" bIns="0" rtlCol="0" anchor="t">
            <a:spAutoFit/>
          </a:bodyPr>
          <a:lstStyle/>
          <a:p>
            <a:pPr algn="ctr">
              <a:lnSpc>
                <a:spcPts val="3267"/>
              </a:lnSpc>
              <a:spcBef>
                <a:spcPct val="0"/>
              </a:spcBef>
            </a:pPr>
            <a:r>
              <a:rPr lang="en-US" sz="2333">
                <a:solidFill>
                  <a:srgbClr val="FFFFFF"/>
                </a:solidFill>
                <a:latin typeface="Roboto"/>
              </a:rPr>
              <a:t>Contributors</a:t>
            </a:r>
          </a:p>
        </p:txBody>
      </p:sp>
      <p:sp>
        <p:nvSpPr>
          <p:cNvPr id="74" name="TextBox 74"/>
          <p:cNvSpPr txBox="1"/>
          <p:nvPr/>
        </p:nvSpPr>
        <p:spPr>
          <a:xfrm>
            <a:off x="1120020" y="3867674"/>
            <a:ext cx="1800474" cy="2174763"/>
          </a:xfrm>
          <a:prstGeom prst="rect">
            <a:avLst/>
          </a:prstGeom>
        </p:spPr>
        <p:txBody>
          <a:bodyPr lIns="0" tIns="0" rIns="0" bIns="0" rtlCol="0" anchor="t">
            <a:spAutoFit/>
          </a:bodyPr>
          <a:lstStyle/>
          <a:p>
            <a:pPr algn="ctr">
              <a:lnSpc>
                <a:spcPts val="1867"/>
              </a:lnSpc>
            </a:pPr>
            <a:r>
              <a:rPr lang="en-US" sz="1333">
                <a:solidFill>
                  <a:srgbClr val="FFFFFF"/>
                </a:solidFill>
                <a:latin typeface="Roboto"/>
              </a:rPr>
              <a:t>Andrew Antaya </a:t>
            </a:r>
          </a:p>
          <a:p>
            <a:pPr algn="ctr">
              <a:lnSpc>
                <a:spcPts val="1867"/>
              </a:lnSpc>
            </a:pPr>
            <a:r>
              <a:rPr lang="en-US" sz="1333">
                <a:solidFill>
                  <a:srgbClr val="FFFFFF"/>
                </a:solidFill>
                <a:latin typeface="Roboto"/>
              </a:rPr>
              <a:t>Joslyn Beard </a:t>
            </a:r>
          </a:p>
          <a:p>
            <a:pPr algn="ctr">
              <a:lnSpc>
                <a:spcPts val="1867"/>
              </a:lnSpc>
            </a:pPr>
            <a:r>
              <a:rPr lang="en-US" sz="1333">
                <a:solidFill>
                  <a:srgbClr val="FFFFFF"/>
                </a:solidFill>
                <a:latin typeface="Roboto"/>
              </a:rPr>
              <a:t>Carter Blouin</a:t>
            </a:r>
          </a:p>
          <a:p>
            <a:pPr algn="ctr">
              <a:lnSpc>
                <a:spcPts val="1867"/>
              </a:lnSpc>
            </a:pPr>
            <a:r>
              <a:rPr lang="en-US" sz="1333">
                <a:solidFill>
                  <a:srgbClr val="FFFFFF"/>
                </a:solidFill>
                <a:latin typeface="Roboto"/>
              </a:rPr>
              <a:t>Brett Blum</a:t>
            </a:r>
          </a:p>
          <a:p>
            <a:pPr algn="ctr">
              <a:lnSpc>
                <a:spcPts val="1867"/>
              </a:lnSpc>
            </a:pPr>
            <a:r>
              <a:rPr lang="en-US" sz="1333">
                <a:solidFill>
                  <a:srgbClr val="FFFFFF"/>
                </a:solidFill>
                <a:latin typeface="Roboto"/>
              </a:rPr>
              <a:t>Amber Dalke</a:t>
            </a:r>
          </a:p>
          <a:p>
            <a:pPr algn="ctr">
              <a:lnSpc>
                <a:spcPts val="1867"/>
              </a:lnSpc>
            </a:pPr>
            <a:r>
              <a:rPr lang="en-US" sz="1333">
                <a:solidFill>
                  <a:srgbClr val="FFFFFF"/>
                </a:solidFill>
                <a:latin typeface="Roboto"/>
              </a:rPr>
              <a:t>Aaron Lien</a:t>
            </a:r>
          </a:p>
          <a:p>
            <a:pPr algn="ctr">
              <a:lnSpc>
                <a:spcPts val="1867"/>
              </a:lnSpc>
            </a:pPr>
            <a:r>
              <a:rPr lang="en-US" sz="1333">
                <a:solidFill>
                  <a:srgbClr val="FFFFFF"/>
                </a:solidFill>
                <a:latin typeface="Roboto"/>
              </a:rPr>
              <a:t>Brandon Mayer</a:t>
            </a:r>
          </a:p>
          <a:p>
            <a:pPr algn="ctr">
              <a:lnSpc>
                <a:spcPts val="1867"/>
              </a:lnSpc>
            </a:pPr>
            <a:r>
              <a:rPr lang="en-US" sz="1333">
                <a:solidFill>
                  <a:srgbClr val="FFFFFF"/>
                </a:solidFill>
                <a:latin typeface="Roboto"/>
              </a:rPr>
              <a:t>Sarah Noelle</a:t>
            </a:r>
          </a:p>
          <a:p>
            <a:pPr algn="ctr">
              <a:lnSpc>
                <a:spcPts val="1867"/>
              </a:lnSpc>
              <a:spcBef>
                <a:spcPct val="0"/>
              </a:spcBef>
            </a:pPr>
            <a:r>
              <a:rPr lang="en-US" sz="1333">
                <a:solidFill>
                  <a:srgbClr val="FFFFFF"/>
                </a:solidFill>
                <a:latin typeface="Roboto"/>
              </a:rPr>
              <a:t>George Ruyle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06B4B7A-8B1C-74D0-CC47-0F180D8F02AF}"/>
              </a:ext>
            </a:extLst>
          </p:cNvPr>
          <p:cNvPicPr>
            <a:picLocks noChangeAspect="1"/>
          </p:cNvPicPr>
          <p:nvPr/>
        </p:nvPicPr>
        <p:blipFill rotWithShape="1">
          <a:blip r:embed="rId3"/>
          <a:srcRect l="17462" r="14082" b="1"/>
          <a:stretch/>
        </p:blipFill>
        <p:spPr>
          <a:xfrm>
            <a:off x="5313225" y="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Title 3">
            <a:extLst>
              <a:ext uri="{FF2B5EF4-FFF2-40B4-BE49-F238E27FC236}">
                <a16:creationId xmlns:a16="http://schemas.microsoft.com/office/drawing/2014/main" id="{409F2177-3F6E-4D9F-B45B-F3A76FC688E8}"/>
              </a:ext>
            </a:extLst>
          </p:cNvPr>
          <p:cNvSpPr>
            <a:spLocks noGrp="1"/>
          </p:cNvSpPr>
          <p:nvPr>
            <p:ph type="title"/>
          </p:nvPr>
        </p:nvSpPr>
        <p:spPr>
          <a:xfrm>
            <a:off x="640080" y="325369"/>
            <a:ext cx="4368602" cy="1956841"/>
          </a:xfrm>
        </p:spPr>
        <p:txBody>
          <a:bodyPr anchor="b">
            <a:normAutofit fontScale="90000"/>
          </a:bodyPr>
          <a:lstStyle/>
          <a:p>
            <a:pPr algn="ctr"/>
            <a:r>
              <a:rPr lang="en-US" sz="5400" dirty="0"/>
              <a:t>What are Virtual Fences?</a:t>
            </a:r>
          </a:p>
        </p:txBody>
      </p:sp>
      <p:sp>
        <p:nvSpPr>
          <p:cNvPr id="5" name="Content Placeholder 4">
            <a:extLst>
              <a:ext uri="{FF2B5EF4-FFF2-40B4-BE49-F238E27FC236}">
                <a16:creationId xmlns:a16="http://schemas.microsoft.com/office/drawing/2014/main" id="{DDBF4BD6-6F38-418D-ACA5-CDE276ADE418}"/>
              </a:ext>
            </a:extLst>
          </p:cNvPr>
          <p:cNvSpPr>
            <a:spLocks noGrp="1"/>
          </p:cNvSpPr>
          <p:nvPr>
            <p:ph idx="1"/>
          </p:nvPr>
        </p:nvSpPr>
        <p:spPr>
          <a:xfrm>
            <a:off x="359816" y="2819400"/>
            <a:ext cx="4821784" cy="3320668"/>
          </a:xfrm>
        </p:spPr>
        <p:txBody>
          <a:bodyPr>
            <a:normAutofit/>
          </a:bodyPr>
          <a:lstStyle/>
          <a:p>
            <a:r>
              <a:rPr lang="en-US" sz="3200" dirty="0"/>
              <a:t> Geographic boundary that is programmed into an electronic device, typically a </a:t>
            </a:r>
            <a:r>
              <a:rPr lang="en-US" sz="3200" i="1" dirty="0"/>
              <a:t>collar</a:t>
            </a:r>
            <a:r>
              <a:rPr lang="en-US" sz="3200" dirty="0"/>
              <a:t> worn by livestock</a:t>
            </a:r>
            <a:endParaRPr lang="en-US" sz="2400" dirty="0"/>
          </a:p>
          <a:p>
            <a:pPr marL="0" indent="0">
              <a:buNone/>
            </a:pPr>
            <a:endParaRPr lang="en-US" sz="2200" dirty="0"/>
          </a:p>
        </p:txBody>
      </p:sp>
      <p:sp>
        <p:nvSpPr>
          <p:cNvPr id="23" name="Arrow: Right 22">
            <a:extLst>
              <a:ext uri="{FF2B5EF4-FFF2-40B4-BE49-F238E27FC236}">
                <a16:creationId xmlns:a16="http://schemas.microsoft.com/office/drawing/2014/main" id="{3E143E9D-176A-49B0-963F-AA13D056628C}"/>
              </a:ext>
            </a:extLst>
          </p:cNvPr>
          <p:cNvSpPr/>
          <p:nvPr/>
        </p:nvSpPr>
        <p:spPr>
          <a:xfrm>
            <a:off x="6135013" y="1232506"/>
            <a:ext cx="2475587" cy="611793"/>
          </a:xfrm>
          <a:prstGeom prst="rightArrow">
            <a:avLst/>
          </a:prstGeom>
          <a:solidFill>
            <a:srgbClr val="FFFF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Virtual Fence</a:t>
            </a:r>
            <a:endParaRPr lang="en-US" dirty="0"/>
          </a:p>
        </p:txBody>
      </p:sp>
    </p:spTree>
    <p:extLst>
      <p:ext uri="{BB962C8B-B14F-4D97-AF65-F5344CB8AC3E}">
        <p14:creationId xmlns:p14="http://schemas.microsoft.com/office/powerpoint/2010/main" val="2320333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9F2177-3F6E-4D9F-B45B-F3A76FC688E8}"/>
              </a:ext>
            </a:extLst>
          </p:cNvPr>
          <p:cNvSpPr>
            <a:spLocks noGrp="1"/>
          </p:cNvSpPr>
          <p:nvPr>
            <p:ph type="title"/>
          </p:nvPr>
        </p:nvSpPr>
        <p:spPr>
          <a:xfrm>
            <a:off x="630936" y="640080"/>
            <a:ext cx="4818888" cy="1481328"/>
          </a:xfrm>
        </p:spPr>
        <p:txBody>
          <a:bodyPr anchor="b">
            <a:normAutofit/>
          </a:bodyPr>
          <a:lstStyle/>
          <a:p>
            <a:pPr algn="ctr"/>
            <a:r>
              <a:rPr lang="en-US" sz="5000" dirty="0"/>
              <a:t>Virtual Fence Collars</a:t>
            </a:r>
          </a:p>
        </p:txBody>
      </p:sp>
      <p:sp>
        <p:nvSpPr>
          <p:cNvPr id="63" name="Content Placeholder 4">
            <a:extLst>
              <a:ext uri="{FF2B5EF4-FFF2-40B4-BE49-F238E27FC236}">
                <a16:creationId xmlns:a16="http://schemas.microsoft.com/office/drawing/2014/main" id="{DDBF4BD6-6F38-418D-ACA5-CDE276ADE418}"/>
              </a:ext>
            </a:extLst>
          </p:cNvPr>
          <p:cNvSpPr>
            <a:spLocks noGrp="1"/>
          </p:cNvSpPr>
          <p:nvPr>
            <p:ph idx="1"/>
          </p:nvPr>
        </p:nvSpPr>
        <p:spPr>
          <a:xfrm>
            <a:off x="630936" y="2660904"/>
            <a:ext cx="4818888" cy="3547872"/>
          </a:xfrm>
        </p:spPr>
        <p:txBody>
          <a:bodyPr anchor="t">
            <a:normAutofit/>
          </a:bodyPr>
          <a:lstStyle/>
          <a:p>
            <a:r>
              <a:rPr lang="en-US" dirty="0"/>
              <a:t>GPS determines animal’s geographic location</a:t>
            </a:r>
          </a:p>
          <a:p>
            <a:r>
              <a:rPr lang="en-US" dirty="0"/>
              <a:t>Trains animals to stay within areas by sounds and electrical pulses</a:t>
            </a:r>
          </a:p>
          <a:p>
            <a:r>
              <a:rPr lang="en-US" dirty="0"/>
              <a:t>Transmits data to the Internet via radio or cellular network</a:t>
            </a:r>
          </a:p>
          <a:p>
            <a:pPr marL="0" indent="0">
              <a:buNone/>
            </a:pPr>
            <a:endParaRPr lang="en-US" sz="2200" dirty="0"/>
          </a:p>
        </p:txBody>
      </p:sp>
      <p:pic>
        <p:nvPicPr>
          <p:cNvPr id="7" name="Picture 6" descr="A cow with a chain around its neck&#10;&#10;Description automatically generated">
            <a:extLst>
              <a:ext uri="{FF2B5EF4-FFF2-40B4-BE49-F238E27FC236}">
                <a16:creationId xmlns:a16="http://schemas.microsoft.com/office/drawing/2014/main" id="{E19C46CE-EA47-4ABB-D3B4-70EA4B364CF5}"/>
              </a:ext>
            </a:extLst>
          </p:cNvPr>
          <p:cNvPicPr>
            <a:picLocks noChangeAspect="1"/>
          </p:cNvPicPr>
          <p:nvPr/>
        </p:nvPicPr>
        <p:blipFill rotWithShape="1">
          <a:blip r:embed="rId3">
            <a:extLst>
              <a:ext uri="{28A0092B-C50C-407E-A947-70E740481C1C}">
                <a14:useLocalDpi xmlns:a14="http://schemas.microsoft.com/office/drawing/2010/main" val="0"/>
              </a:ext>
            </a:extLst>
          </a:blip>
          <a:srcRect b="303"/>
          <a:stretch/>
        </p:blipFill>
        <p:spPr>
          <a:xfrm>
            <a:off x="6099048" y="707787"/>
            <a:ext cx="5458968" cy="5442426"/>
          </a:xfrm>
          <a:prstGeom prst="rect">
            <a:avLst/>
          </a:prstGeom>
        </p:spPr>
      </p:pic>
    </p:spTree>
    <p:extLst>
      <p:ext uri="{BB962C8B-B14F-4D97-AF65-F5344CB8AC3E}">
        <p14:creationId xmlns:p14="http://schemas.microsoft.com/office/powerpoint/2010/main" val="1690154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E81BD3-FB9A-3131-005E-EA72F10AAA72}"/>
              </a:ext>
            </a:extLst>
          </p:cNvPr>
          <p:cNvPicPr>
            <a:picLocks noChangeAspect="1"/>
          </p:cNvPicPr>
          <p:nvPr/>
        </p:nvPicPr>
        <p:blipFill rotWithShape="1">
          <a:blip r:embed="rId3"/>
          <a:srcRect b="36735"/>
          <a:stretch/>
        </p:blipFill>
        <p:spPr>
          <a:xfrm>
            <a:off x="2084828" y="282391"/>
            <a:ext cx="7684323" cy="6293218"/>
          </a:xfrm>
          <a:prstGeom prst="rect">
            <a:avLst/>
          </a:prstGeom>
        </p:spPr>
      </p:pic>
    </p:spTree>
    <p:extLst>
      <p:ext uri="{BB962C8B-B14F-4D97-AF65-F5344CB8AC3E}">
        <p14:creationId xmlns:p14="http://schemas.microsoft.com/office/powerpoint/2010/main" val="805196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647A924-32FA-1223-B837-309B30C757A6}"/>
              </a:ext>
            </a:extLst>
          </p:cNvPr>
          <p:cNvPicPr>
            <a:picLocks noChangeAspect="1"/>
          </p:cNvPicPr>
          <p:nvPr/>
        </p:nvPicPr>
        <p:blipFill rotWithShape="1">
          <a:blip r:embed="rId2"/>
          <a:srcRect b="36735"/>
          <a:stretch/>
        </p:blipFill>
        <p:spPr>
          <a:xfrm>
            <a:off x="652106" y="1852140"/>
            <a:ext cx="5443894" cy="4458377"/>
          </a:xfrm>
          <a:prstGeom prst="rect">
            <a:avLst/>
          </a:prstGeom>
        </p:spPr>
      </p:pic>
      <p:sp>
        <p:nvSpPr>
          <p:cNvPr id="2" name="Title 1">
            <a:extLst>
              <a:ext uri="{FF2B5EF4-FFF2-40B4-BE49-F238E27FC236}">
                <a16:creationId xmlns:a16="http://schemas.microsoft.com/office/drawing/2014/main" id="{295DC47C-8BB8-DFE7-437B-D8910AD01090}"/>
              </a:ext>
            </a:extLst>
          </p:cNvPr>
          <p:cNvSpPr>
            <a:spLocks noGrp="1"/>
          </p:cNvSpPr>
          <p:nvPr>
            <p:ph type="title"/>
          </p:nvPr>
        </p:nvSpPr>
        <p:spPr/>
        <p:txBody>
          <a:bodyPr/>
          <a:lstStyle/>
          <a:p>
            <a:pPr algn="ctr"/>
            <a:r>
              <a:rPr lang="en-US" dirty="0"/>
              <a:t>Vence Radio Base Stations</a:t>
            </a:r>
          </a:p>
        </p:txBody>
      </p:sp>
      <p:pic>
        <p:nvPicPr>
          <p:cNvPr id="6" name="Picture 5">
            <a:extLst>
              <a:ext uri="{FF2B5EF4-FFF2-40B4-BE49-F238E27FC236}">
                <a16:creationId xmlns:a16="http://schemas.microsoft.com/office/drawing/2014/main" id="{71260BD3-9B9C-CB71-BF4A-53496E2A0B9F}"/>
              </a:ext>
            </a:extLst>
          </p:cNvPr>
          <p:cNvPicPr>
            <a:picLocks noChangeAspect="1"/>
          </p:cNvPicPr>
          <p:nvPr/>
        </p:nvPicPr>
        <p:blipFill rotWithShape="1">
          <a:blip r:embed="rId3"/>
          <a:srcRect t="2393" r="3" b="3"/>
          <a:stretch/>
        </p:blipFill>
        <p:spPr>
          <a:xfrm>
            <a:off x="6783121" y="2203218"/>
            <a:ext cx="5131087" cy="3756222"/>
          </a:xfrm>
          <a:prstGeom prst="rect">
            <a:avLst/>
          </a:prstGeom>
        </p:spPr>
      </p:pic>
      <p:sp>
        <p:nvSpPr>
          <p:cNvPr id="3" name="Rectangle 2">
            <a:extLst>
              <a:ext uri="{FF2B5EF4-FFF2-40B4-BE49-F238E27FC236}">
                <a16:creationId xmlns:a16="http://schemas.microsoft.com/office/drawing/2014/main" id="{6BAC965B-B71A-B135-D2CB-2B01E2D52629}"/>
              </a:ext>
            </a:extLst>
          </p:cNvPr>
          <p:cNvSpPr/>
          <p:nvPr/>
        </p:nvSpPr>
        <p:spPr>
          <a:xfrm>
            <a:off x="3868057" y="1852140"/>
            <a:ext cx="2525486" cy="187077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480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D5B8D-DB2E-B4BD-ACEE-3B6B1177843C}"/>
              </a:ext>
            </a:extLst>
          </p:cNvPr>
          <p:cNvSpPr>
            <a:spLocks noGrp="1"/>
          </p:cNvSpPr>
          <p:nvPr>
            <p:ph type="title"/>
          </p:nvPr>
        </p:nvSpPr>
        <p:spPr/>
        <p:txBody>
          <a:bodyPr/>
          <a:lstStyle/>
          <a:p>
            <a:pPr algn="ctr"/>
            <a:r>
              <a:rPr lang="en-US" dirty="0"/>
              <a:t>Data Transmitted by VF Collars</a:t>
            </a:r>
          </a:p>
        </p:txBody>
      </p:sp>
      <p:sp>
        <p:nvSpPr>
          <p:cNvPr id="3" name="Content Placeholder 2">
            <a:extLst>
              <a:ext uri="{FF2B5EF4-FFF2-40B4-BE49-F238E27FC236}">
                <a16:creationId xmlns:a16="http://schemas.microsoft.com/office/drawing/2014/main" id="{6041282A-A8A5-23CD-42E0-8D098548D2B1}"/>
              </a:ext>
            </a:extLst>
          </p:cNvPr>
          <p:cNvSpPr>
            <a:spLocks noGrp="1"/>
          </p:cNvSpPr>
          <p:nvPr>
            <p:ph idx="1"/>
          </p:nvPr>
        </p:nvSpPr>
        <p:spPr>
          <a:xfrm>
            <a:off x="838200" y="2204931"/>
            <a:ext cx="10515600" cy="2563495"/>
          </a:xfrm>
        </p:spPr>
        <p:txBody>
          <a:bodyPr>
            <a:normAutofit/>
          </a:bodyPr>
          <a:lstStyle/>
          <a:p>
            <a:pPr marL="0" indent="0">
              <a:buNone/>
            </a:pPr>
            <a:r>
              <a:rPr lang="en-US" sz="3600" dirty="0"/>
              <a:t>Three Message Types:</a:t>
            </a:r>
          </a:p>
          <a:p>
            <a:pPr lvl="1"/>
            <a:r>
              <a:rPr lang="en-US" sz="3200" dirty="0"/>
              <a:t>Device Status (</a:t>
            </a:r>
            <a:r>
              <a:rPr lang="en-US" b="0" i="0" u="none" strike="noStrike" dirty="0" err="1">
                <a:solidFill>
                  <a:srgbClr val="000000"/>
                </a:solidFill>
                <a:effectLst/>
                <a:latin typeface="Calibri" panose="020F0502020204030204" pitchFamily="34" charset="0"/>
              </a:rPr>
              <a:t>DeviceStatusIndication</a:t>
            </a:r>
            <a:r>
              <a:rPr lang="en-US" b="0" i="0" u="none" strike="noStrike" dirty="0">
                <a:solidFill>
                  <a:srgbClr val="000000"/>
                </a:solidFill>
                <a:effectLst/>
                <a:latin typeface="Calibri" panose="020F0502020204030204" pitchFamily="34" charset="0"/>
              </a:rPr>
              <a:t>)</a:t>
            </a:r>
            <a:endParaRPr lang="en-US" sz="3200" dirty="0"/>
          </a:p>
          <a:p>
            <a:pPr lvl="1"/>
            <a:r>
              <a:rPr lang="en-US" sz="3200" dirty="0"/>
              <a:t>GPS Location (</a:t>
            </a:r>
            <a:r>
              <a:rPr lang="en-US" b="0" i="0" u="none" strike="noStrike" dirty="0" err="1">
                <a:solidFill>
                  <a:srgbClr val="000000"/>
                </a:solidFill>
                <a:effectLst/>
                <a:latin typeface="Calibri" panose="020F0502020204030204" pitchFamily="34" charset="0"/>
              </a:rPr>
              <a:t>GpsLocationExtIndication</a:t>
            </a:r>
            <a:r>
              <a:rPr lang="en-US" b="0" i="0" u="none" strike="noStrike" dirty="0">
                <a:solidFill>
                  <a:srgbClr val="000000"/>
                </a:solidFill>
                <a:effectLst/>
                <a:latin typeface="Calibri" panose="020F0502020204030204" pitchFamily="34" charset="0"/>
              </a:rPr>
              <a:t>)</a:t>
            </a:r>
            <a:endParaRPr lang="en-US" sz="3200" dirty="0"/>
          </a:p>
          <a:p>
            <a:pPr lvl="1"/>
            <a:r>
              <a:rPr lang="en-US" sz="3200" dirty="0"/>
              <a:t>Virtual Fence Interaction (</a:t>
            </a:r>
            <a:r>
              <a:rPr lang="en-US" b="0" i="0" u="none" strike="noStrike" dirty="0" err="1">
                <a:solidFill>
                  <a:srgbClr val="000000"/>
                </a:solidFill>
                <a:effectLst/>
                <a:latin typeface="Calibri" panose="020F0502020204030204" pitchFamily="34" charset="0"/>
              </a:rPr>
              <a:t>ShockEventExtIndication</a:t>
            </a:r>
            <a:r>
              <a:rPr lang="en-US" b="0" i="0" u="none" strike="noStrike" dirty="0">
                <a:solidFill>
                  <a:srgbClr val="000000"/>
                </a:solidFill>
                <a:effectLst/>
                <a:latin typeface="Calibri" panose="020F0502020204030204" pitchFamily="34" charset="0"/>
              </a:rPr>
              <a:t>)</a:t>
            </a:r>
            <a:endParaRPr lang="en-US" sz="3200" dirty="0"/>
          </a:p>
        </p:txBody>
      </p:sp>
    </p:spTree>
    <p:extLst>
      <p:ext uri="{BB962C8B-B14F-4D97-AF65-F5344CB8AC3E}">
        <p14:creationId xmlns:p14="http://schemas.microsoft.com/office/powerpoint/2010/main" val="2372224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72C5D-DF41-ACEC-08BA-B5EC44596EC2}"/>
              </a:ext>
            </a:extLst>
          </p:cNvPr>
          <p:cNvSpPr>
            <a:spLocks noGrp="1"/>
          </p:cNvSpPr>
          <p:nvPr>
            <p:ph type="title"/>
          </p:nvPr>
        </p:nvSpPr>
        <p:spPr/>
        <p:txBody>
          <a:bodyPr/>
          <a:lstStyle/>
          <a:p>
            <a:pPr algn="ctr"/>
            <a:r>
              <a:rPr lang="en-US" dirty="0"/>
              <a:t>Accessing VF Data</a:t>
            </a:r>
          </a:p>
        </p:txBody>
      </p:sp>
      <p:sp>
        <p:nvSpPr>
          <p:cNvPr id="3" name="Content Placeholder 2">
            <a:extLst>
              <a:ext uri="{FF2B5EF4-FFF2-40B4-BE49-F238E27FC236}">
                <a16:creationId xmlns:a16="http://schemas.microsoft.com/office/drawing/2014/main" id="{BC18EE4D-38EB-9841-A94C-7585A41999EB}"/>
              </a:ext>
            </a:extLst>
          </p:cNvPr>
          <p:cNvSpPr>
            <a:spLocks noGrp="1"/>
          </p:cNvSpPr>
          <p:nvPr>
            <p:ph idx="1"/>
          </p:nvPr>
        </p:nvSpPr>
        <p:spPr>
          <a:xfrm>
            <a:off x="838200" y="2165867"/>
            <a:ext cx="10515600" cy="2873966"/>
          </a:xfrm>
        </p:spPr>
        <p:txBody>
          <a:bodyPr>
            <a:normAutofit lnSpcReduction="10000"/>
          </a:bodyPr>
          <a:lstStyle/>
          <a:p>
            <a:r>
              <a:rPr lang="en-US" sz="3600" dirty="0"/>
              <a:t>Application Programming Interface (API) to access data from Vence Corp serves</a:t>
            </a:r>
          </a:p>
          <a:p>
            <a:r>
              <a:rPr lang="en-US" sz="3600" dirty="0"/>
              <a:t>Open Source and Freely Available</a:t>
            </a:r>
          </a:p>
          <a:p>
            <a:r>
              <a:rPr lang="en-US" sz="3600" dirty="0"/>
              <a:t>Request data and receive data in CSV format</a:t>
            </a:r>
          </a:p>
          <a:p>
            <a:r>
              <a:rPr lang="en-US" sz="3600" dirty="0"/>
              <a:t>As recent as the previous day’s data</a:t>
            </a:r>
          </a:p>
        </p:txBody>
      </p:sp>
    </p:spTree>
    <p:extLst>
      <p:ext uri="{BB962C8B-B14F-4D97-AF65-F5344CB8AC3E}">
        <p14:creationId xmlns:p14="http://schemas.microsoft.com/office/powerpoint/2010/main" val="2784746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91328-1CF2-DEA2-1052-FE4938D0162E}"/>
              </a:ext>
            </a:extLst>
          </p:cNvPr>
          <p:cNvSpPr>
            <a:spLocks noGrp="1"/>
          </p:cNvSpPr>
          <p:nvPr>
            <p:ph type="title"/>
          </p:nvPr>
        </p:nvSpPr>
        <p:spPr/>
        <p:txBody>
          <a:bodyPr/>
          <a:lstStyle/>
          <a:p>
            <a:pPr algn="ctr"/>
            <a:r>
              <a:rPr lang="en-US" dirty="0"/>
              <a:t>https://github.com/amantaya/Vence-API</a:t>
            </a:r>
          </a:p>
        </p:txBody>
      </p:sp>
      <p:pic>
        <p:nvPicPr>
          <p:cNvPr id="5" name="Content Placeholder 4">
            <a:extLst>
              <a:ext uri="{FF2B5EF4-FFF2-40B4-BE49-F238E27FC236}">
                <a16:creationId xmlns:a16="http://schemas.microsoft.com/office/drawing/2014/main" id="{0AA6BB84-921F-37FC-E54D-4C642BBBD957}"/>
              </a:ext>
            </a:extLst>
          </p:cNvPr>
          <p:cNvPicPr>
            <a:picLocks noGrp="1" noChangeAspect="1"/>
          </p:cNvPicPr>
          <p:nvPr>
            <p:ph idx="1"/>
          </p:nvPr>
        </p:nvPicPr>
        <p:blipFill>
          <a:blip r:embed="rId2"/>
          <a:stretch>
            <a:fillRect/>
          </a:stretch>
        </p:blipFill>
        <p:spPr>
          <a:xfrm>
            <a:off x="2040384" y="1825625"/>
            <a:ext cx="8111232" cy="4351338"/>
          </a:xfrm>
          <a:ln>
            <a:solidFill>
              <a:schemeClr val="tx1"/>
            </a:solidFill>
          </a:ln>
        </p:spPr>
      </p:pic>
    </p:spTree>
    <p:extLst>
      <p:ext uri="{BB962C8B-B14F-4D97-AF65-F5344CB8AC3E}">
        <p14:creationId xmlns:p14="http://schemas.microsoft.com/office/powerpoint/2010/main" val="1381746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a software application&#10;&#10;Description automatically generated with medium confidence">
            <a:extLst>
              <a:ext uri="{FF2B5EF4-FFF2-40B4-BE49-F238E27FC236}">
                <a16:creationId xmlns:a16="http://schemas.microsoft.com/office/drawing/2014/main" id="{88D01B1D-37C3-629A-595D-DC0CBE03BAA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87748" y="111608"/>
            <a:ext cx="6354725" cy="6493542"/>
          </a:xfrm>
        </p:spPr>
      </p:pic>
    </p:spTree>
    <p:extLst>
      <p:ext uri="{BB962C8B-B14F-4D97-AF65-F5344CB8AC3E}">
        <p14:creationId xmlns:p14="http://schemas.microsoft.com/office/powerpoint/2010/main" val="4871758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TotalTime>
  <Words>494</Words>
  <Application>Microsoft Office PowerPoint</Application>
  <PresentationFormat>Widescreen</PresentationFormat>
  <Paragraphs>57</Paragraphs>
  <Slides>11</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Roboto</vt:lpstr>
      <vt:lpstr>Roboto Bold</vt:lpstr>
      <vt:lpstr>Office Theme</vt:lpstr>
      <vt:lpstr>A Brief Introduction To Virtual Fence Technology</vt:lpstr>
      <vt:lpstr>What are Virtual Fences?</vt:lpstr>
      <vt:lpstr>Virtual Fence Collars</vt:lpstr>
      <vt:lpstr>PowerPoint Presentation</vt:lpstr>
      <vt:lpstr>Vence Radio Base Stations</vt:lpstr>
      <vt:lpstr>Data Transmitted by VF Collars</vt:lpstr>
      <vt:lpstr>Accessing VF Data</vt:lpstr>
      <vt:lpstr>https://github.com/amantaya/Vence-API</vt:lpstr>
      <vt:lpstr>PowerPoint Presentation</vt:lpstr>
      <vt:lpstr>Funding Acknowledgement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Brief Introduction To Virtual Fence Technology</dc:title>
  <dc:creator>Andrew Antaya</dc:creator>
  <cp:lastModifiedBy>Andrew Antaya</cp:lastModifiedBy>
  <cp:revision>5</cp:revision>
  <dcterms:created xsi:type="dcterms:W3CDTF">2023-08-04T16:25:34Z</dcterms:created>
  <dcterms:modified xsi:type="dcterms:W3CDTF">2023-08-04T17:18:04Z</dcterms:modified>
</cp:coreProperties>
</file>

<file path=docProps/thumbnail.jpeg>
</file>